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39"/>
  </p:notesMasterIdLst>
  <p:sldIdLst>
    <p:sldId id="256" r:id="rId2"/>
    <p:sldId id="257" r:id="rId3"/>
    <p:sldId id="262" r:id="rId4"/>
    <p:sldId id="305" r:id="rId5"/>
    <p:sldId id="306" r:id="rId6"/>
    <p:sldId id="308" r:id="rId7"/>
    <p:sldId id="307" r:id="rId8"/>
    <p:sldId id="311" r:id="rId9"/>
    <p:sldId id="310" r:id="rId10"/>
    <p:sldId id="309" r:id="rId11"/>
    <p:sldId id="315" r:id="rId12"/>
    <p:sldId id="314" r:id="rId13"/>
    <p:sldId id="313" r:id="rId14"/>
    <p:sldId id="312" r:id="rId15"/>
    <p:sldId id="317" r:id="rId16"/>
    <p:sldId id="316" r:id="rId17"/>
    <p:sldId id="321" r:id="rId18"/>
    <p:sldId id="320" r:id="rId19"/>
    <p:sldId id="323" r:id="rId20"/>
    <p:sldId id="345" r:id="rId21"/>
    <p:sldId id="324" r:id="rId22"/>
    <p:sldId id="344" r:id="rId23"/>
    <p:sldId id="343" r:id="rId24"/>
    <p:sldId id="342" r:id="rId25"/>
    <p:sldId id="341" r:id="rId26"/>
    <p:sldId id="340" r:id="rId27"/>
    <p:sldId id="339" r:id="rId28"/>
    <p:sldId id="338" r:id="rId29"/>
    <p:sldId id="337" r:id="rId30"/>
    <p:sldId id="336" r:id="rId31"/>
    <p:sldId id="335" r:id="rId32"/>
    <p:sldId id="334" r:id="rId33"/>
    <p:sldId id="333" r:id="rId34"/>
    <p:sldId id="332" r:id="rId35"/>
    <p:sldId id="330" r:id="rId36"/>
    <p:sldId id="329" r:id="rId37"/>
    <p:sldId id="327" r:id="rId38"/>
  </p:sldIdLst>
  <p:sldSz cx="9144000" cy="5143500" type="screen16x9"/>
  <p:notesSz cx="6858000" cy="9144000"/>
  <p:embeddedFontLst>
    <p:embeddedFont>
      <p:font typeface="Montserrat ExtraLight" panose="020B0604020202020204" charset="0"/>
      <p:regular r:id="rId40"/>
      <p:bold r:id="rId41"/>
      <p:italic r:id="rId42"/>
      <p:boldItalic r:id="rId43"/>
    </p:embeddedFont>
    <p:embeddedFont>
      <p:font typeface="Montserrat" panose="020B0604020202020204" charset="0"/>
      <p:regular r:id="rId44"/>
      <p:bold r:id="rId45"/>
      <p:italic r:id="rId46"/>
      <p:boldItalic r:id="rId47"/>
    </p:embeddedFont>
    <p:embeddedFont>
      <p:font typeface="Montserrat ExtraBold" panose="020B0604020202020204" charset="0"/>
      <p:bold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983A559-6D66-4496-A80D-8871D6D2B201}">
  <a:tblStyle styleId="{1983A559-6D66-4496-A80D-8871D6D2B20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4" d="100"/>
          <a:sy n="144" d="100"/>
        </p:scale>
        <p:origin x="65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268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75210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0734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23554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61415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74045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67874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4874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1738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9002642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9262ee2f_0_262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9262ee2f_0_262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7f9262ee2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7f9262ee2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99312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5154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7664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390224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099513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64470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3303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8595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6626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1234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69440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447970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7362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22948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279191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9476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818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6122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8171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151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8532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6054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987574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290233416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29023341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2964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2175900" y="1950100"/>
            <a:ext cx="4792200" cy="644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3600"/>
              <a:buNone/>
              <a:defRPr sz="3600" b="1">
                <a:solidFill>
                  <a:schemeClr val="lt1"/>
                </a:solidFill>
              </a:defRPr>
            </a:lvl1pPr>
            <a:lvl2pPr lvl="1" algn="ctr">
              <a:spcBef>
                <a:spcPts val="0"/>
              </a:spcBef>
              <a:spcAft>
                <a:spcPts val="0"/>
              </a:spcAft>
              <a:buClr>
                <a:schemeClr val="lt1"/>
              </a:buClr>
              <a:buSzPts val="3600"/>
              <a:buNone/>
              <a:defRPr sz="3600" b="1">
                <a:solidFill>
                  <a:schemeClr val="lt1"/>
                </a:solidFill>
              </a:defRPr>
            </a:lvl2pPr>
            <a:lvl3pPr lvl="2" algn="ctr">
              <a:spcBef>
                <a:spcPts val="0"/>
              </a:spcBef>
              <a:spcAft>
                <a:spcPts val="0"/>
              </a:spcAft>
              <a:buClr>
                <a:schemeClr val="lt1"/>
              </a:buClr>
              <a:buSzPts val="3600"/>
              <a:buNone/>
              <a:defRPr sz="3600" b="1">
                <a:solidFill>
                  <a:schemeClr val="lt1"/>
                </a:solidFill>
              </a:defRPr>
            </a:lvl3pPr>
            <a:lvl4pPr lvl="3" algn="ctr">
              <a:spcBef>
                <a:spcPts val="0"/>
              </a:spcBef>
              <a:spcAft>
                <a:spcPts val="0"/>
              </a:spcAft>
              <a:buClr>
                <a:schemeClr val="lt1"/>
              </a:buClr>
              <a:buSzPts val="3600"/>
              <a:buNone/>
              <a:defRPr sz="3600" b="1">
                <a:solidFill>
                  <a:schemeClr val="lt1"/>
                </a:solidFill>
              </a:defRPr>
            </a:lvl4pPr>
            <a:lvl5pPr lvl="4" algn="ctr">
              <a:spcBef>
                <a:spcPts val="0"/>
              </a:spcBef>
              <a:spcAft>
                <a:spcPts val="0"/>
              </a:spcAft>
              <a:buClr>
                <a:schemeClr val="lt1"/>
              </a:buClr>
              <a:buSzPts val="3600"/>
              <a:buNone/>
              <a:defRPr sz="3600" b="1">
                <a:solidFill>
                  <a:schemeClr val="lt1"/>
                </a:solidFill>
              </a:defRPr>
            </a:lvl5pPr>
            <a:lvl6pPr lvl="5" algn="ctr">
              <a:spcBef>
                <a:spcPts val="0"/>
              </a:spcBef>
              <a:spcAft>
                <a:spcPts val="0"/>
              </a:spcAft>
              <a:buClr>
                <a:schemeClr val="lt1"/>
              </a:buClr>
              <a:buSzPts val="3600"/>
              <a:buNone/>
              <a:defRPr sz="3600" b="1">
                <a:solidFill>
                  <a:schemeClr val="lt1"/>
                </a:solidFill>
              </a:defRPr>
            </a:lvl6pPr>
            <a:lvl7pPr lvl="6" algn="ctr">
              <a:spcBef>
                <a:spcPts val="0"/>
              </a:spcBef>
              <a:spcAft>
                <a:spcPts val="0"/>
              </a:spcAft>
              <a:buClr>
                <a:schemeClr val="lt1"/>
              </a:buClr>
              <a:buSzPts val="3600"/>
              <a:buNone/>
              <a:defRPr sz="3600" b="1">
                <a:solidFill>
                  <a:schemeClr val="lt1"/>
                </a:solidFill>
              </a:defRPr>
            </a:lvl7pPr>
            <a:lvl8pPr lvl="7" algn="ctr">
              <a:spcBef>
                <a:spcPts val="0"/>
              </a:spcBef>
              <a:spcAft>
                <a:spcPts val="0"/>
              </a:spcAft>
              <a:buClr>
                <a:schemeClr val="lt1"/>
              </a:buClr>
              <a:buSzPts val="3600"/>
              <a:buNone/>
              <a:defRPr sz="3600" b="1">
                <a:solidFill>
                  <a:schemeClr val="lt1"/>
                </a:solidFill>
              </a:defRPr>
            </a:lvl8pPr>
            <a:lvl9pPr lvl="8" algn="ctr">
              <a:spcBef>
                <a:spcPts val="0"/>
              </a:spcBef>
              <a:spcAft>
                <a:spcPts val="0"/>
              </a:spcAft>
              <a:buClr>
                <a:schemeClr val="lt1"/>
              </a:buClr>
              <a:buSzPts val="3600"/>
              <a:buNone/>
              <a:defRPr sz="3600" b="1">
                <a:solidFill>
                  <a:schemeClr val="lt1"/>
                </a:solidFill>
              </a:defRPr>
            </a:lvl9pPr>
          </a:lstStyle>
          <a:p>
            <a:endParaRPr/>
          </a:p>
        </p:txBody>
      </p:sp>
      <p:sp>
        <p:nvSpPr>
          <p:cNvPr id="10" name="Google Shape;10;p2"/>
          <p:cNvSpPr txBox="1">
            <a:spLocks noGrp="1"/>
          </p:cNvSpPr>
          <p:nvPr>
            <p:ph type="subTitle" idx="1"/>
          </p:nvPr>
        </p:nvSpPr>
        <p:spPr>
          <a:xfrm>
            <a:off x="2044200" y="3704650"/>
            <a:ext cx="5055600" cy="4647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3"/>
          <p:cNvSpPr txBox="1">
            <a:spLocks noGrp="1"/>
          </p:cNvSpPr>
          <p:nvPr>
            <p:ph type="title"/>
          </p:nvPr>
        </p:nvSpPr>
        <p:spPr>
          <a:xfrm>
            <a:off x="3762670" y="3177750"/>
            <a:ext cx="3068700" cy="59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3" name="Google Shape;13;p3"/>
          <p:cNvSpPr txBox="1">
            <a:spLocks noGrp="1"/>
          </p:cNvSpPr>
          <p:nvPr>
            <p:ph type="title" idx="2" hasCustomPrompt="1"/>
          </p:nvPr>
        </p:nvSpPr>
        <p:spPr>
          <a:xfrm>
            <a:off x="1048270" y="3287500"/>
            <a:ext cx="2412900" cy="931500"/>
          </a:xfrm>
          <a:prstGeom prst="rect">
            <a:avLst/>
          </a:prstGeom>
          <a:effectLst>
            <a:outerShdw blurRad="114300" dist="28575" dir="6360000" algn="bl" rotWithShape="0">
              <a:schemeClr val="accent1">
                <a:alpha val="50000"/>
              </a:schemeClr>
            </a:outerShdw>
          </a:effectLst>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lt1"/>
                </a:solidFill>
              </a:defRPr>
            </a:lvl1pPr>
            <a:lvl2pPr lvl="1" algn="ctr" rtl="0">
              <a:spcBef>
                <a:spcPts val="0"/>
              </a:spcBef>
              <a:spcAft>
                <a:spcPts val="0"/>
              </a:spcAft>
              <a:buClr>
                <a:schemeClr val="lt1"/>
              </a:buClr>
              <a:buSzPts val="7200"/>
              <a:buNone/>
              <a:defRPr sz="7200">
                <a:solidFill>
                  <a:schemeClr val="lt1"/>
                </a:solidFill>
              </a:defRPr>
            </a:lvl2pPr>
            <a:lvl3pPr lvl="2" algn="ctr" rtl="0">
              <a:spcBef>
                <a:spcPts val="0"/>
              </a:spcBef>
              <a:spcAft>
                <a:spcPts val="0"/>
              </a:spcAft>
              <a:buClr>
                <a:schemeClr val="lt1"/>
              </a:buClr>
              <a:buSzPts val="7200"/>
              <a:buNone/>
              <a:defRPr sz="7200">
                <a:solidFill>
                  <a:schemeClr val="lt1"/>
                </a:solidFill>
              </a:defRPr>
            </a:lvl3pPr>
            <a:lvl4pPr lvl="3" algn="ctr" rtl="0">
              <a:spcBef>
                <a:spcPts val="0"/>
              </a:spcBef>
              <a:spcAft>
                <a:spcPts val="0"/>
              </a:spcAft>
              <a:buClr>
                <a:schemeClr val="lt1"/>
              </a:buClr>
              <a:buSzPts val="7200"/>
              <a:buNone/>
              <a:defRPr sz="7200">
                <a:solidFill>
                  <a:schemeClr val="lt1"/>
                </a:solidFill>
              </a:defRPr>
            </a:lvl4pPr>
            <a:lvl5pPr lvl="4" algn="ctr" rtl="0">
              <a:spcBef>
                <a:spcPts val="0"/>
              </a:spcBef>
              <a:spcAft>
                <a:spcPts val="0"/>
              </a:spcAft>
              <a:buClr>
                <a:schemeClr val="lt1"/>
              </a:buClr>
              <a:buSzPts val="7200"/>
              <a:buNone/>
              <a:defRPr sz="7200">
                <a:solidFill>
                  <a:schemeClr val="lt1"/>
                </a:solidFill>
              </a:defRPr>
            </a:lvl5pPr>
            <a:lvl6pPr lvl="5" algn="ctr" rtl="0">
              <a:spcBef>
                <a:spcPts val="0"/>
              </a:spcBef>
              <a:spcAft>
                <a:spcPts val="0"/>
              </a:spcAft>
              <a:buClr>
                <a:schemeClr val="lt1"/>
              </a:buClr>
              <a:buSzPts val="7200"/>
              <a:buNone/>
              <a:defRPr sz="7200">
                <a:solidFill>
                  <a:schemeClr val="lt1"/>
                </a:solidFill>
              </a:defRPr>
            </a:lvl6pPr>
            <a:lvl7pPr lvl="6" algn="ctr" rtl="0">
              <a:spcBef>
                <a:spcPts val="0"/>
              </a:spcBef>
              <a:spcAft>
                <a:spcPts val="0"/>
              </a:spcAft>
              <a:buClr>
                <a:schemeClr val="lt1"/>
              </a:buClr>
              <a:buSzPts val="7200"/>
              <a:buNone/>
              <a:defRPr sz="7200">
                <a:solidFill>
                  <a:schemeClr val="lt1"/>
                </a:solidFill>
              </a:defRPr>
            </a:lvl7pPr>
            <a:lvl8pPr lvl="7" algn="ctr" rtl="0">
              <a:spcBef>
                <a:spcPts val="0"/>
              </a:spcBef>
              <a:spcAft>
                <a:spcPts val="0"/>
              </a:spcAft>
              <a:buClr>
                <a:schemeClr val="lt1"/>
              </a:buClr>
              <a:buSzPts val="7200"/>
              <a:buNone/>
              <a:defRPr sz="7200">
                <a:solidFill>
                  <a:schemeClr val="lt1"/>
                </a:solidFill>
              </a:defRPr>
            </a:lvl8pPr>
            <a:lvl9pPr lvl="8" algn="ctr" rtl="0">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a:spLocks noGrp="1"/>
          </p:cNvSpPr>
          <p:nvPr>
            <p:ph type="subTitle" idx="1"/>
          </p:nvPr>
        </p:nvSpPr>
        <p:spPr>
          <a:xfrm>
            <a:off x="3762670" y="3720650"/>
            <a:ext cx="3068700" cy="464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5"/>
        <p:cNvGrpSpPr/>
        <p:nvPr/>
      </p:nvGrpSpPr>
      <p:grpSpPr>
        <a:xfrm>
          <a:off x="0" y="0"/>
          <a:ext cx="0" cy="0"/>
          <a:chOff x="0" y="0"/>
          <a:chExt cx="0" cy="0"/>
        </a:xfrm>
      </p:grpSpPr>
      <p:sp>
        <p:nvSpPr>
          <p:cNvPr id="16" name="Google Shape;16;p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17" name="Google Shape;17;p4"/>
          <p:cNvSpPr txBox="1">
            <a:spLocks noGrp="1"/>
          </p:cNvSpPr>
          <p:nvPr>
            <p:ph type="body" idx="1"/>
          </p:nvPr>
        </p:nvSpPr>
        <p:spPr>
          <a:xfrm>
            <a:off x="938500" y="1659275"/>
            <a:ext cx="4946400" cy="27609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Clr>
                <a:schemeClr val="lt1"/>
              </a:buClr>
              <a:buSzPts val="1400"/>
              <a:buChar char="●"/>
              <a:defRPr sz="1400">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8"/>
        <p:cNvGrpSpPr/>
        <p:nvPr/>
      </p:nvGrpSpPr>
      <p:grpSpPr>
        <a:xfrm>
          <a:off x="0" y="0"/>
          <a:ext cx="0" cy="0"/>
          <a:chOff x="0" y="0"/>
          <a:chExt cx="0" cy="0"/>
        </a:xfrm>
      </p:grpSpPr>
      <p:sp>
        <p:nvSpPr>
          <p:cNvPr id="19" name="Google Shape;19;p5"/>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20" name="Google Shape;20;p5"/>
          <p:cNvSpPr txBox="1">
            <a:spLocks noGrp="1"/>
          </p:cNvSpPr>
          <p:nvPr>
            <p:ph type="body" idx="1"/>
          </p:nvPr>
        </p:nvSpPr>
        <p:spPr>
          <a:xfrm>
            <a:off x="938500"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21" name="Google Shape;21;p5"/>
          <p:cNvSpPr txBox="1">
            <a:spLocks noGrp="1"/>
          </p:cNvSpPr>
          <p:nvPr>
            <p:ph type="body" idx="2"/>
          </p:nvPr>
        </p:nvSpPr>
        <p:spPr>
          <a:xfrm>
            <a:off x="5037525" y="1659275"/>
            <a:ext cx="3186900" cy="2760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lt1"/>
              </a:buClr>
              <a:buSzPts val="1400"/>
              <a:buChar char="●"/>
              <a:defRPr sz="1400">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40"/>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Bullet Points">
  <p:cSld name="CAPTION_ONLY_3">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938500" y="445025"/>
            <a:ext cx="5735700" cy="94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a:endParaRPr/>
          </a:p>
        </p:txBody>
      </p:sp>
      <p:sp>
        <p:nvSpPr>
          <p:cNvPr id="43" name="Google Shape;43;p13"/>
          <p:cNvSpPr txBox="1">
            <a:spLocks noGrp="1"/>
          </p:cNvSpPr>
          <p:nvPr>
            <p:ph type="body" idx="1"/>
          </p:nvPr>
        </p:nvSpPr>
        <p:spPr>
          <a:xfrm>
            <a:off x="938500" y="1246025"/>
            <a:ext cx="7172100" cy="3039900"/>
          </a:xfrm>
          <a:prstGeom prst="rect">
            <a:avLst/>
          </a:prstGeom>
        </p:spPr>
        <p:txBody>
          <a:bodyPr spcFirstLastPara="1" wrap="square" lIns="91425" tIns="91425" rIns="91425" bIns="91425" anchor="t" anchorCtr="0">
            <a:noAutofit/>
          </a:bodyPr>
          <a:lstStyle>
            <a:lvl1pPr marL="457200" lvl="0" indent="-301625" rtl="0">
              <a:spcBef>
                <a:spcPts val="0"/>
              </a:spcBef>
              <a:spcAft>
                <a:spcPts val="0"/>
              </a:spcAft>
              <a:buClr>
                <a:schemeClr val="lt1"/>
              </a:buClr>
              <a:buSzPts val="1150"/>
              <a:buChar char="●"/>
              <a:defRPr sz="1150">
                <a:solidFill>
                  <a:schemeClr val="lt1"/>
                </a:solidFill>
              </a:defRPr>
            </a:lvl1pPr>
            <a:lvl2pPr marL="914400" lvl="1" indent="-301625" rtl="0">
              <a:spcBef>
                <a:spcPts val="1600"/>
              </a:spcBef>
              <a:spcAft>
                <a:spcPts val="0"/>
              </a:spcAft>
              <a:buClr>
                <a:schemeClr val="lt1"/>
              </a:buClr>
              <a:buSzPts val="1150"/>
              <a:buChar char="○"/>
              <a:defRPr sz="1150">
                <a:solidFill>
                  <a:schemeClr val="lt1"/>
                </a:solidFill>
              </a:defRPr>
            </a:lvl2pPr>
            <a:lvl3pPr marL="1371600" lvl="2" indent="-301625" rtl="0">
              <a:spcBef>
                <a:spcPts val="1600"/>
              </a:spcBef>
              <a:spcAft>
                <a:spcPts val="0"/>
              </a:spcAft>
              <a:buClr>
                <a:schemeClr val="lt1"/>
              </a:buClr>
              <a:buSzPts val="1150"/>
              <a:buChar char="■"/>
              <a:defRPr sz="1150">
                <a:solidFill>
                  <a:schemeClr val="lt1"/>
                </a:solidFill>
              </a:defRPr>
            </a:lvl3pPr>
            <a:lvl4pPr marL="1828800" lvl="3" indent="-301625" rtl="0">
              <a:spcBef>
                <a:spcPts val="1600"/>
              </a:spcBef>
              <a:spcAft>
                <a:spcPts val="0"/>
              </a:spcAft>
              <a:buClr>
                <a:schemeClr val="lt1"/>
              </a:buClr>
              <a:buSzPts val="1150"/>
              <a:buChar char="●"/>
              <a:defRPr sz="1150">
                <a:solidFill>
                  <a:schemeClr val="lt1"/>
                </a:solidFill>
              </a:defRPr>
            </a:lvl4pPr>
            <a:lvl5pPr marL="2286000" lvl="4" indent="-301625" rtl="0">
              <a:spcBef>
                <a:spcPts val="1600"/>
              </a:spcBef>
              <a:spcAft>
                <a:spcPts val="0"/>
              </a:spcAft>
              <a:buClr>
                <a:schemeClr val="lt1"/>
              </a:buClr>
              <a:buSzPts val="1150"/>
              <a:buChar char="○"/>
              <a:defRPr sz="1150">
                <a:solidFill>
                  <a:schemeClr val="lt1"/>
                </a:solidFill>
              </a:defRPr>
            </a:lvl5pPr>
            <a:lvl6pPr marL="2743200" lvl="5" indent="-301625" rtl="0">
              <a:spcBef>
                <a:spcPts val="1600"/>
              </a:spcBef>
              <a:spcAft>
                <a:spcPts val="0"/>
              </a:spcAft>
              <a:buClr>
                <a:schemeClr val="lt1"/>
              </a:buClr>
              <a:buSzPts val="1150"/>
              <a:buChar char="■"/>
              <a:defRPr sz="1150">
                <a:solidFill>
                  <a:schemeClr val="lt1"/>
                </a:solidFill>
              </a:defRPr>
            </a:lvl6pPr>
            <a:lvl7pPr marL="3200400" lvl="6" indent="-301625" rtl="0">
              <a:spcBef>
                <a:spcPts val="1600"/>
              </a:spcBef>
              <a:spcAft>
                <a:spcPts val="0"/>
              </a:spcAft>
              <a:buClr>
                <a:schemeClr val="lt1"/>
              </a:buClr>
              <a:buSzPts val="1150"/>
              <a:buChar char="●"/>
              <a:defRPr sz="1150">
                <a:solidFill>
                  <a:schemeClr val="lt1"/>
                </a:solidFill>
              </a:defRPr>
            </a:lvl7pPr>
            <a:lvl8pPr marL="3657600" lvl="7" indent="-301625" rtl="0">
              <a:spcBef>
                <a:spcPts val="1600"/>
              </a:spcBef>
              <a:spcAft>
                <a:spcPts val="0"/>
              </a:spcAft>
              <a:buClr>
                <a:schemeClr val="lt1"/>
              </a:buClr>
              <a:buSzPts val="1150"/>
              <a:buChar char="○"/>
              <a:defRPr sz="1150">
                <a:solidFill>
                  <a:schemeClr val="lt1"/>
                </a:solidFill>
              </a:defRPr>
            </a:lvl8pPr>
            <a:lvl9pPr marL="4114800" lvl="8" indent="-301625" rtl="0">
              <a:spcBef>
                <a:spcPts val="1600"/>
              </a:spcBef>
              <a:spcAft>
                <a:spcPts val="1600"/>
              </a:spcAft>
              <a:buClr>
                <a:schemeClr val="lt1"/>
              </a:buClr>
              <a:buSzPts val="1150"/>
              <a:buChar char="■"/>
              <a:defRPr sz="1150">
                <a:solidFill>
                  <a:schemeClr val="lt1"/>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8" r:id="rId5"/>
    <p:sldLayoutId id="214748365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8"/>
          <p:cNvSpPr txBox="1">
            <a:spLocks noGrp="1"/>
          </p:cNvSpPr>
          <p:nvPr>
            <p:ph type="ctrTitle"/>
          </p:nvPr>
        </p:nvSpPr>
        <p:spPr>
          <a:xfrm>
            <a:off x="-94687" y="177517"/>
            <a:ext cx="6772891" cy="1166692"/>
          </a:xfrm>
          <a:prstGeom prst="rect">
            <a:avLst/>
          </a:prstGeom>
          <a:effectLst>
            <a:outerShdw blurRad="142875" dist="19050" dir="87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dirty="0" smtClean="0"/>
              <a:t>UNIVERSIDAD NACIONAL</a:t>
            </a:r>
            <a:br>
              <a:rPr lang="en" dirty="0" smtClean="0"/>
            </a:br>
            <a:r>
              <a:rPr lang="en" dirty="0" smtClean="0"/>
              <a:t>HERMILIO VALDIZÁN</a:t>
            </a:r>
            <a:endParaRPr dirty="0"/>
          </a:p>
        </p:txBody>
      </p:sp>
      <p:sp>
        <p:nvSpPr>
          <p:cNvPr id="163" name="Google Shape;163;p38"/>
          <p:cNvSpPr txBox="1">
            <a:spLocks noGrp="1"/>
          </p:cNvSpPr>
          <p:nvPr>
            <p:ph type="subTitle" idx="1"/>
          </p:nvPr>
        </p:nvSpPr>
        <p:spPr>
          <a:xfrm>
            <a:off x="1797264" y="2518501"/>
            <a:ext cx="5055600" cy="46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smtClean="0"/>
              <a:t>DOCENTE: Mg. Jhonny Henry Piñán García</a:t>
            </a:r>
            <a:endParaRPr dirty="0"/>
          </a:p>
        </p:txBody>
      </p:sp>
      <p:sp>
        <p:nvSpPr>
          <p:cNvPr id="164" name="Google Shape;164;p38"/>
          <p:cNvSpPr txBox="1">
            <a:spLocks noGrp="1"/>
          </p:cNvSpPr>
          <p:nvPr>
            <p:ph type="ctrTitle"/>
          </p:nvPr>
        </p:nvSpPr>
        <p:spPr>
          <a:xfrm>
            <a:off x="455661" y="1429025"/>
            <a:ext cx="5842754" cy="464700"/>
          </a:xfrm>
          <a:prstGeom prst="rect">
            <a:avLst/>
          </a:prstGeom>
          <a:effectLst>
            <a:outerShdw blurRad="100013" dist="19050" dir="8460000" algn="bl" rotWithShape="0">
              <a:srgbClr val="76A5AF">
                <a:alpha val="50000"/>
              </a:srgbClr>
            </a:outerShdw>
          </a:effectLst>
        </p:spPr>
        <p:txBody>
          <a:bodyPr spcFirstLastPara="1" wrap="square" lIns="91425" tIns="91425" rIns="91425" bIns="91425" anchor="b" anchorCtr="0">
            <a:noAutofit/>
          </a:bodyPr>
          <a:lstStyle/>
          <a:p>
            <a:pPr marL="0" lvl="0" indent="0" algn="ctr" rtl="0">
              <a:spcBef>
                <a:spcPts val="0"/>
              </a:spcBef>
              <a:spcAft>
                <a:spcPts val="0"/>
              </a:spcAft>
              <a:buNone/>
            </a:pPr>
            <a:r>
              <a:rPr lang="en" sz="2200" b="0" dirty="0" smtClean="0">
                <a:latin typeface="Montserrat ExtraLight"/>
                <a:ea typeface="Montserrat ExtraLight"/>
                <a:cs typeface="Montserrat ExtraLight"/>
                <a:sym typeface="Montserrat ExtraLight"/>
              </a:rPr>
              <a:t>INGENIERÍA INDUSTRIAL</a:t>
            </a:r>
            <a:endParaRPr sz="2200" b="0" dirty="0">
              <a:latin typeface="Montserrat ExtraLight"/>
              <a:ea typeface="Montserrat ExtraLight"/>
              <a:cs typeface="Montserrat ExtraLight"/>
              <a:sym typeface="Montserrat ExtraLight"/>
            </a:endParaRPr>
          </a:p>
        </p:txBody>
      </p:sp>
      <p:cxnSp>
        <p:nvCxnSpPr>
          <p:cNvPr id="165" name="Google Shape;165;p38"/>
          <p:cNvCxnSpPr/>
          <p:nvPr/>
        </p:nvCxnSpPr>
        <p:spPr>
          <a:xfrm>
            <a:off x="277403" y="1344209"/>
            <a:ext cx="6215866" cy="4562"/>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9" name="Google Shape;163;p38"/>
          <p:cNvSpPr txBox="1">
            <a:spLocks/>
          </p:cNvSpPr>
          <p:nvPr/>
        </p:nvSpPr>
        <p:spPr>
          <a:xfrm>
            <a:off x="1650623" y="2121649"/>
            <a:ext cx="5055600" cy="4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r>
              <a:rPr lang="es-ES" dirty="0" smtClean="0"/>
              <a:t>CURSO: Introducción a la Computación</a:t>
            </a:r>
            <a:endParaRPr lang="es-ES" dirty="0"/>
          </a:p>
        </p:txBody>
      </p:sp>
      <p:sp>
        <p:nvSpPr>
          <p:cNvPr id="10" name="Google Shape;163;p38"/>
          <p:cNvSpPr txBox="1">
            <a:spLocks/>
          </p:cNvSpPr>
          <p:nvPr/>
        </p:nvSpPr>
        <p:spPr>
          <a:xfrm>
            <a:off x="455661" y="2886307"/>
            <a:ext cx="5055600" cy="4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r>
              <a:rPr lang="es-PE" dirty="0" smtClean="0"/>
              <a:t>SEMESTRE: I</a:t>
            </a:r>
            <a:endParaRPr lang="es-ES" dirty="0"/>
          </a:p>
        </p:txBody>
      </p:sp>
      <p:sp>
        <p:nvSpPr>
          <p:cNvPr id="11" name="Google Shape;163;p38"/>
          <p:cNvSpPr txBox="1">
            <a:spLocks/>
          </p:cNvSpPr>
          <p:nvPr/>
        </p:nvSpPr>
        <p:spPr>
          <a:xfrm>
            <a:off x="2379821" y="3211125"/>
            <a:ext cx="5055600" cy="464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accent1"/>
              </a:buClr>
              <a:buSzPts val="1400"/>
              <a:buFont typeface="Montserrat"/>
              <a:buNone/>
              <a:defRPr sz="1400" b="0"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2pPr>
            <a:lvl3pPr marL="1371600" marR="0" lvl="2"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3pPr>
            <a:lvl4pPr marL="1828800" marR="0" lvl="3"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4pPr>
            <a:lvl5pPr marL="2286000" marR="0" lvl="4"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5pPr>
            <a:lvl6pPr marL="2743200" marR="0" lvl="5"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6pPr>
            <a:lvl7pPr marL="3200400" marR="0" lvl="6"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7pPr>
            <a:lvl8pPr marL="3657600" marR="0" lvl="7"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8pPr>
            <a:lvl9pPr marL="4114800" marR="0" lvl="8" indent="-317500" algn="ctr" rtl="0">
              <a:lnSpc>
                <a:spcPct val="100000"/>
              </a:lnSpc>
              <a:spcBef>
                <a:spcPts val="0"/>
              </a:spcBef>
              <a:spcAft>
                <a:spcPts val="0"/>
              </a:spcAft>
              <a:buClr>
                <a:schemeClr val="lt1"/>
              </a:buClr>
              <a:buSzPts val="1800"/>
              <a:buFont typeface="Montserrat"/>
              <a:buNone/>
              <a:defRPr sz="1800" b="0" i="0" u="none" strike="noStrike" cap="none">
                <a:solidFill>
                  <a:schemeClr val="lt1"/>
                </a:solidFill>
                <a:latin typeface="Montserrat"/>
                <a:ea typeface="Montserrat"/>
                <a:cs typeface="Montserrat"/>
                <a:sym typeface="Montserrat"/>
              </a:defRPr>
            </a:lvl9pPr>
          </a:lstStyle>
          <a:p>
            <a:pPr marL="0" indent="0" algn="l"/>
            <a:r>
              <a:rPr lang="es-PE" dirty="0" smtClean="0"/>
              <a:t>ALUMNOS:</a:t>
            </a:r>
          </a:p>
          <a:p>
            <a:pPr marL="0" indent="0" algn="l"/>
            <a:r>
              <a:rPr lang="es-PE" dirty="0"/>
              <a:t>	</a:t>
            </a:r>
            <a:r>
              <a:rPr lang="es-PE" dirty="0" smtClean="0"/>
              <a:t>   Fuentes Ardiles, Ebelyn Jemina</a:t>
            </a:r>
          </a:p>
          <a:p>
            <a:pPr marL="0" indent="0" algn="l"/>
            <a:r>
              <a:rPr lang="es-PE" dirty="0"/>
              <a:t>	</a:t>
            </a:r>
            <a:r>
              <a:rPr lang="es-PE" dirty="0" smtClean="0"/>
              <a:t>   Espinoza Castañeda, Judith Norma</a:t>
            </a:r>
          </a:p>
          <a:p>
            <a:pPr marL="0" indent="0" algn="l"/>
            <a:r>
              <a:rPr lang="es-PE" dirty="0"/>
              <a:t>	</a:t>
            </a:r>
            <a:r>
              <a:rPr lang="es-PE" dirty="0" smtClean="0"/>
              <a:t>   Espinoza Villavicencio, Luis Miguel</a:t>
            </a:r>
          </a:p>
          <a:p>
            <a:pPr marL="0" indent="0" algn="l"/>
            <a:r>
              <a:rPr lang="es-PE" dirty="0"/>
              <a:t>	</a:t>
            </a:r>
            <a:r>
              <a:rPr lang="es-PE" dirty="0" smtClean="0"/>
              <a:t>   Inocente Luciano, Igovich</a:t>
            </a:r>
          </a:p>
          <a:p>
            <a:pPr marL="0" indent="0" algn="l"/>
            <a:r>
              <a:rPr lang="es-PE" dirty="0"/>
              <a:t>	</a:t>
            </a:r>
            <a:r>
              <a:rPr lang="es-PE" dirty="0" smtClean="0"/>
              <a:t>   Leon Grados, Julio Mario</a:t>
            </a:r>
            <a:endParaRPr lang="es-ES" dirty="0" smtClean="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689113" y="445025"/>
            <a:ext cx="6579703" cy="78742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2800" dirty="0" smtClean="0">
                <a:solidFill>
                  <a:schemeClr val="accent1"/>
                </a:solidFill>
              </a:rPr>
              <a:t>PLANTEAMIENTO DEL PROBLEMA</a:t>
            </a:r>
            <a:br>
              <a:rPr lang="es-ES" sz="2800" dirty="0" smtClean="0">
                <a:solidFill>
                  <a:schemeClr val="accent1"/>
                </a:solidFill>
              </a:rPr>
            </a:br>
            <a:r>
              <a:rPr lang="es-ES" sz="2800" dirty="0"/>
              <a:t/>
            </a:r>
            <a:br>
              <a:rPr lang="es-ES" sz="2800" dirty="0"/>
            </a:br>
            <a:endParaRPr sz="2800"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uadroTexto 1"/>
          <p:cNvSpPr txBox="1"/>
          <p:nvPr/>
        </p:nvSpPr>
        <p:spPr>
          <a:xfrm>
            <a:off x="224442" y="1497496"/>
            <a:ext cx="7044374" cy="2862322"/>
          </a:xfrm>
          <a:prstGeom prst="rect">
            <a:avLst/>
          </a:prstGeom>
          <a:noFill/>
        </p:spPr>
        <p:txBody>
          <a:bodyPr wrap="square" rtlCol="0">
            <a:spAutoFit/>
          </a:bodyPr>
          <a:lstStyle/>
          <a:p>
            <a:pPr algn="ctr"/>
            <a:r>
              <a:rPr lang="es-ES" sz="1800" dirty="0">
                <a:solidFill>
                  <a:schemeClr val="bg1"/>
                </a:solidFill>
              </a:rPr>
              <a:t>Conjuntamente a mis compañeros planteamos un proyecto para la web lo cual </a:t>
            </a:r>
            <a:r>
              <a:rPr lang="es-ES" sz="1800" dirty="0" err="1">
                <a:solidFill>
                  <a:schemeClr val="bg1"/>
                </a:solidFill>
              </a:rPr>
              <a:t>consistia</a:t>
            </a:r>
            <a:r>
              <a:rPr lang="es-ES" sz="1800" dirty="0">
                <a:solidFill>
                  <a:schemeClr val="bg1"/>
                </a:solidFill>
              </a:rPr>
              <a:t> en crear un programa para una pequeña tienda de frutas y verduras debido a que este solo contaba con un conteo manual del total de compras que </a:t>
            </a:r>
            <a:r>
              <a:rPr lang="es-ES" sz="1800" dirty="0" err="1">
                <a:solidFill>
                  <a:schemeClr val="bg1"/>
                </a:solidFill>
              </a:rPr>
              <a:t>hacian</a:t>
            </a:r>
            <a:r>
              <a:rPr lang="es-ES" sz="1800" dirty="0">
                <a:solidFill>
                  <a:schemeClr val="bg1"/>
                </a:solidFill>
              </a:rPr>
              <a:t> sus clientes y necesitaba que esta sea de manera </a:t>
            </a:r>
            <a:r>
              <a:rPr lang="es-ES" sz="1800" dirty="0" err="1">
                <a:solidFill>
                  <a:schemeClr val="bg1"/>
                </a:solidFill>
              </a:rPr>
              <a:t>automatica</a:t>
            </a:r>
            <a:r>
              <a:rPr lang="es-ES" sz="1800" dirty="0">
                <a:solidFill>
                  <a:schemeClr val="bg1"/>
                </a:solidFill>
              </a:rPr>
              <a:t> y aparte de ello ingresando sus datos y </a:t>
            </a:r>
            <a:r>
              <a:rPr lang="es-ES" sz="1800" dirty="0" err="1">
                <a:solidFill>
                  <a:schemeClr val="bg1"/>
                </a:solidFill>
              </a:rPr>
              <a:t>registrandolo</a:t>
            </a:r>
            <a:r>
              <a:rPr lang="es-ES" sz="1800" dirty="0">
                <a:solidFill>
                  <a:schemeClr val="bg1"/>
                </a:solidFill>
              </a:rPr>
              <a:t>. </a:t>
            </a:r>
            <a:r>
              <a:rPr lang="es-ES" sz="1800" dirty="0" err="1">
                <a:solidFill>
                  <a:schemeClr val="bg1"/>
                </a:solidFill>
              </a:rPr>
              <a:t>tambien</a:t>
            </a:r>
            <a:r>
              <a:rPr lang="es-ES" sz="1800" dirty="0">
                <a:solidFill>
                  <a:schemeClr val="bg1"/>
                </a:solidFill>
              </a:rPr>
              <a:t> si el cliente quiere sacar un producto del carrito pueda cumplir con dicho requerimiento  y de esa forma atendiendo mucho mas </a:t>
            </a:r>
            <a:r>
              <a:rPr lang="es-ES" sz="1800" dirty="0" err="1">
                <a:solidFill>
                  <a:schemeClr val="bg1"/>
                </a:solidFill>
              </a:rPr>
              <a:t>rapido</a:t>
            </a:r>
            <a:r>
              <a:rPr lang="es-ES" sz="1800" dirty="0">
                <a:solidFill>
                  <a:schemeClr val="bg1"/>
                </a:solidFill>
              </a:rPr>
              <a:t> a sus clientes y que estos queden satisfechos con la atención y regresen la </a:t>
            </a:r>
            <a:r>
              <a:rPr lang="es-ES" sz="1800" dirty="0" err="1">
                <a:solidFill>
                  <a:schemeClr val="bg1"/>
                </a:solidFill>
              </a:rPr>
              <a:t>proxima</a:t>
            </a:r>
            <a:r>
              <a:rPr lang="es-ES" sz="1800" dirty="0">
                <a:solidFill>
                  <a:schemeClr val="bg1"/>
                </a:solidFill>
              </a:rPr>
              <a:t> </a:t>
            </a:r>
            <a:r>
              <a:rPr lang="es-ES" sz="1800" dirty="0" smtClean="0">
                <a:solidFill>
                  <a:schemeClr val="bg1"/>
                </a:solidFill>
              </a:rPr>
              <a:t>vez.</a:t>
            </a:r>
            <a:endParaRPr lang="en-US" sz="1800" dirty="0">
              <a:solidFill>
                <a:schemeClr val="bg1"/>
              </a:solidFill>
            </a:endParaRPr>
          </a:p>
        </p:txBody>
      </p:sp>
    </p:spTree>
    <p:extLst>
      <p:ext uri="{BB962C8B-B14F-4D97-AF65-F5344CB8AC3E}">
        <p14:creationId xmlns:p14="http://schemas.microsoft.com/office/powerpoint/2010/main" val="269219485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7026057"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t>LISTADO DE ETIQUETAS DE HTML5 QUE MÁS  SE UTILIZO EN EL PROYECTO</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CuadroTexto 1"/>
          <p:cNvSpPr txBox="1"/>
          <p:nvPr/>
        </p:nvSpPr>
        <p:spPr>
          <a:xfrm>
            <a:off x="99392" y="1671348"/>
            <a:ext cx="8216349" cy="3108543"/>
          </a:xfrm>
          <a:prstGeom prst="rect">
            <a:avLst/>
          </a:prstGeom>
          <a:noFill/>
        </p:spPr>
        <p:txBody>
          <a:bodyPr wrap="square" rtlCol="0">
            <a:spAutoFit/>
          </a:bodyPr>
          <a:lstStyle/>
          <a:p>
            <a:r>
              <a:rPr lang="es-ES" dirty="0" smtClean="0">
                <a:solidFill>
                  <a:schemeClr val="bg1"/>
                </a:solidFill>
                <a:latin typeface="+mn-lt"/>
              </a:rPr>
              <a:t>•id</a:t>
            </a:r>
            <a:r>
              <a:rPr lang="es-ES" dirty="0">
                <a:solidFill>
                  <a:schemeClr val="bg1"/>
                </a:solidFill>
                <a:latin typeface="+mn-lt"/>
              </a:rPr>
              <a:t>=””    El atributo global id define un identificador único (ID) el cual no debe repetirse en todo el documento. Su propósito es identificar el elemento al vincularlo (usando un identificador de fragmento), en scripts u hojas de estilo (con CSS</a:t>
            </a:r>
            <a:r>
              <a:rPr lang="es-ES" dirty="0" smtClean="0">
                <a:solidFill>
                  <a:schemeClr val="bg1"/>
                </a:solidFill>
                <a:latin typeface="+mn-lt"/>
              </a:rPr>
              <a:t>).</a:t>
            </a:r>
          </a:p>
          <a:p>
            <a:r>
              <a:rPr lang="es-ES" dirty="0" smtClean="0">
                <a:solidFill>
                  <a:schemeClr val="bg1"/>
                </a:solidFill>
                <a:latin typeface="+mn-lt"/>
              </a:rPr>
              <a:t>•&lt;</a:t>
            </a:r>
            <a:r>
              <a:rPr lang="es-ES" dirty="0">
                <a:solidFill>
                  <a:schemeClr val="bg1"/>
                </a:solidFill>
                <a:latin typeface="+mn-lt"/>
              </a:rPr>
              <a:t>div </a:t>
            </a:r>
            <a:r>
              <a:rPr lang="es-ES" dirty="0" err="1">
                <a:solidFill>
                  <a:schemeClr val="bg1"/>
                </a:solidFill>
                <a:latin typeface="+mn-lt"/>
              </a:rPr>
              <a:t>class</a:t>
            </a:r>
            <a:r>
              <a:rPr lang="es-ES" dirty="0">
                <a:solidFill>
                  <a:schemeClr val="bg1"/>
                </a:solidFill>
                <a:latin typeface="+mn-lt"/>
              </a:rPr>
              <a:t>=””&gt;  div de "división". Sirve para crear secciones o agrupar contenidos (como cajas</a:t>
            </a:r>
            <a:r>
              <a:rPr lang="es-ES" dirty="0" smtClean="0">
                <a:solidFill>
                  <a:schemeClr val="bg1"/>
                </a:solidFill>
                <a:latin typeface="+mn-lt"/>
              </a:rPr>
              <a:t>).</a:t>
            </a:r>
          </a:p>
          <a:p>
            <a:r>
              <a:rPr lang="es-ES" dirty="0" smtClean="0">
                <a:solidFill>
                  <a:schemeClr val="bg1"/>
                </a:solidFill>
                <a:latin typeface="+mn-lt"/>
              </a:rPr>
              <a:t>•&lt;</a:t>
            </a:r>
            <a:r>
              <a:rPr lang="es-ES" dirty="0">
                <a:solidFill>
                  <a:schemeClr val="bg1"/>
                </a:solidFill>
                <a:latin typeface="+mn-lt"/>
              </a:rPr>
              <a:t>a&gt;   El Elemento HTML Anchor &lt;a&gt; crea un enlace a otras páginas de internet, archivos o ubicaciones dentro de la misma página, direcciones de correo, o cualquier otra URL</a:t>
            </a:r>
            <a:r>
              <a:rPr lang="es-ES" dirty="0" smtClean="0">
                <a:solidFill>
                  <a:schemeClr val="bg1"/>
                </a:solidFill>
                <a:latin typeface="+mn-lt"/>
              </a:rPr>
              <a:t>.</a:t>
            </a:r>
          </a:p>
          <a:p>
            <a:r>
              <a:rPr lang="es-ES" dirty="0" smtClean="0">
                <a:solidFill>
                  <a:schemeClr val="bg1"/>
                </a:solidFill>
                <a:latin typeface="+mn-lt"/>
              </a:rPr>
              <a:t>•&lt;</a:t>
            </a:r>
            <a:r>
              <a:rPr lang="es-ES" dirty="0" err="1">
                <a:solidFill>
                  <a:schemeClr val="bg1"/>
                </a:solidFill>
                <a:latin typeface="+mn-lt"/>
              </a:rPr>
              <a:t>table</a:t>
            </a:r>
            <a:r>
              <a:rPr lang="es-ES" dirty="0">
                <a:solidFill>
                  <a:schemeClr val="bg1"/>
                </a:solidFill>
                <a:latin typeface="+mn-lt"/>
              </a:rPr>
              <a:t>&gt;    Una tabla en HTML consta de celdas de tabla dentro de filas y columnas</a:t>
            </a:r>
            <a:r>
              <a:rPr lang="es-ES" dirty="0" smtClean="0">
                <a:solidFill>
                  <a:schemeClr val="bg1"/>
                </a:solidFill>
                <a:latin typeface="+mn-lt"/>
              </a:rPr>
              <a:t>.</a:t>
            </a:r>
          </a:p>
          <a:p>
            <a:r>
              <a:rPr lang="es-ES" dirty="0" smtClean="0">
                <a:solidFill>
                  <a:schemeClr val="bg1"/>
                </a:solidFill>
                <a:latin typeface="+mn-lt"/>
              </a:rPr>
              <a:t>•&lt;</a:t>
            </a:r>
            <a:r>
              <a:rPr lang="es-ES" dirty="0" err="1">
                <a:solidFill>
                  <a:schemeClr val="bg1"/>
                </a:solidFill>
                <a:latin typeface="+mn-lt"/>
              </a:rPr>
              <a:t>tr</a:t>
            </a:r>
            <a:r>
              <a:rPr lang="es-ES" dirty="0">
                <a:solidFill>
                  <a:schemeClr val="bg1"/>
                </a:solidFill>
                <a:latin typeface="+mn-lt"/>
              </a:rPr>
              <a:t>&gt; El elemento HTML fila de tabla ( </a:t>
            </a:r>
            <a:r>
              <a:rPr lang="es-ES" dirty="0" err="1">
                <a:solidFill>
                  <a:schemeClr val="bg1"/>
                </a:solidFill>
                <a:latin typeface="+mn-lt"/>
              </a:rPr>
              <a:t>table</a:t>
            </a:r>
            <a:r>
              <a:rPr lang="es-ES" dirty="0">
                <a:solidFill>
                  <a:schemeClr val="bg1"/>
                </a:solidFill>
                <a:latin typeface="+mn-lt"/>
              </a:rPr>
              <a:t> </a:t>
            </a:r>
            <a:r>
              <a:rPr lang="es-ES" dirty="0" err="1">
                <a:solidFill>
                  <a:schemeClr val="bg1"/>
                </a:solidFill>
                <a:latin typeface="+mn-lt"/>
              </a:rPr>
              <a:t>row</a:t>
            </a:r>
            <a:r>
              <a:rPr lang="es-ES" dirty="0">
                <a:solidFill>
                  <a:schemeClr val="bg1"/>
                </a:solidFill>
                <a:latin typeface="+mn-lt"/>
              </a:rPr>
              <a:t>) &lt;</a:t>
            </a:r>
            <a:r>
              <a:rPr lang="es-ES" dirty="0" err="1">
                <a:solidFill>
                  <a:schemeClr val="bg1"/>
                </a:solidFill>
                <a:latin typeface="+mn-lt"/>
              </a:rPr>
              <a:t>tr</a:t>
            </a:r>
            <a:r>
              <a:rPr lang="es-ES" dirty="0">
                <a:solidFill>
                  <a:schemeClr val="bg1"/>
                </a:solidFill>
                <a:latin typeface="+mn-lt"/>
              </a:rPr>
              <a:t>&gt; define una fila de celdas en una </a:t>
            </a:r>
            <a:r>
              <a:rPr lang="es-ES" dirty="0" smtClean="0">
                <a:solidFill>
                  <a:schemeClr val="bg1"/>
                </a:solidFill>
                <a:latin typeface="+mn-lt"/>
              </a:rPr>
              <a:t>tabla</a:t>
            </a:r>
          </a:p>
          <a:p>
            <a:r>
              <a:rPr lang="es-ES" dirty="0" smtClean="0">
                <a:solidFill>
                  <a:schemeClr val="bg1"/>
                </a:solidFill>
                <a:latin typeface="+mn-lt"/>
              </a:rPr>
              <a:t>•&lt;</a:t>
            </a:r>
            <a:r>
              <a:rPr lang="es-ES" dirty="0" err="1">
                <a:solidFill>
                  <a:schemeClr val="bg1"/>
                </a:solidFill>
                <a:latin typeface="+mn-lt"/>
              </a:rPr>
              <a:t>th</a:t>
            </a:r>
            <a:r>
              <a:rPr lang="es-ES" dirty="0">
                <a:solidFill>
                  <a:schemeClr val="bg1"/>
                </a:solidFill>
                <a:latin typeface="+mn-lt"/>
              </a:rPr>
              <a:t>&gt;  El elemento HTML &lt;</a:t>
            </a:r>
            <a:r>
              <a:rPr lang="es-ES" dirty="0" err="1">
                <a:solidFill>
                  <a:schemeClr val="bg1"/>
                </a:solidFill>
                <a:latin typeface="+mn-lt"/>
              </a:rPr>
              <a:t>th</a:t>
            </a:r>
            <a:r>
              <a:rPr lang="es-ES" dirty="0">
                <a:solidFill>
                  <a:schemeClr val="bg1"/>
                </a:solidFill>
                <a:latin typeface="+mn-lt"/>
              </a:rPr>
              <a:t>&gt;  define una celda como encabezado de un       grupo de celdas en una tabla</a:t>
            </a:r>
            <a:r>
              <a:rPr lang="es-ES" dirty="0" smtClean="0">
                <a:solidFill>
                  <a:schemeClr val="bg1"/>
                </a:solidFill>
                <a:latin typeface="+mn-lt"/>
              </a:rPr>
              <a:t>.</a:t>
            </a:r>
          </a:p>
          <a:p>
            <a:r>
              <a:rPr lang="es-ES" dirty="0" smtClean="0">
                <a:solidFill>
                  <a:schemeClr val="bg1"/>
                </a:solidFill>
                <a:latin typeface="+mn-lt"/>
              </a:rPr>
              <a:t>•&lt;</a:t>
            </a:r>
            <a:r>
              <a:rPr lang="es-ES" dirty="0" err="1">
                <a:solidFill>
                  <a:schemeClr val="bg1"/>
                </a:solidFill>
                <a:latin typeface="+mn-lt"/>
              </a:rPr>
              <a:t>td</a:t>
            </a:r>
            <a:r>
              <a:rPr lang="es-ES" dirty="0">
                <a:solidFill>
                  <a:schemeClr val="bg1"/>
                </a:solidFill>
                <a:latin typeface="+mn-lt"/>
              </a:rPr>
              <a:t>&gt;   El elemento HTML Celda de tabla ( &lt;</a:t>
            </a:r>
            <a:r>
              <a:rPr lang="es-ES" dirty="0" err="1">
                <a:solidFill>
                  <a:schemeClr val="bg1"/>
                </a:solidFill>
                <a:latin typeface="+mn-lt"/>
              </a:rPr>
              <a:t>td</a:t>
            </a:r>
            <a:r>
              <a:rPr lang="es-ES" dirty="0">
                <a:solidFill>
                  <a:schemeClr val="bg1"/>
                </a:solidFill>
                <a:latin typeface="+mn-lt"/>
              </a:rPr>
              <a:t>&gt;  ) define la celda de una tabla que contiene datos</a:t>
            </a:r>
            <a:r>
              <a:rPr lang="es-ES" dirty="0" smtClean="0">
                <a:solidFill>
                  <a:schemeClr val="bg1"/>
                </a:solidFill>
                <a:latin typeface="+mn-lt"/>
              </a:rPr>
              <a:t>.</a:t>
            </a:r>
          </a:p>
          <a:p>
            <a:r>
              <a:rPr lang="es-ES" dirty="0" smtClean="0">
                <a:solidFill>
                  <a:schemeClr val="bg1"/>
                </a:solidFill>
                <a:latin typeface="+mn-lt"/>
              </a:rPr>
              <a:t>•&lt;</a:t>
            </a:r>
            <a:r>
              <a:rPr lang="es-ES" dirty="0">
                <a:solidFill>
                  <a:schemeClr val="bg1"/>
                </a:solidFill>
                <a:latin typeface="+mn-lt"/>
              </a:rPr>
              <a:t>p&gt;   El elemento p (párrafo) es el apropiado para distribuir el texto en párrafos. Sus etiquetas son: &lt;p&gt; y &lt;/p&gt; (la de cierre es opcional</a:t>
            </a:r>
            <a:r>
              <a:rPr lang="es-ES" dirty="0" smtClean="0">
                <a:solidFill>
                  <a:schemeClr val="bg1"/>
                </a:solidFill>
                <a:latin typeface="+mn-lt"/>
              </a:rPr>
              <a:t>)</a:t>
            </a:r>
          </a:p>
          <a:p>
            <a:endParaRPr lang="en-US" dirty="0"/>
          </a:p>
        </p:txBody>
      </p:sp>
    </p:spTree>
    <p:extLst>
      <p:ext uri="{BB962C8B-B14F-4D97-AF65-F5344CB8AC3E}">
        <p14:creationId xmlns:p14="http://schemas.microsoft.com/office/powerpoint/2010/main" val="2672398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342152" y="1306416"/>
            <a:ext cx="6237552" cy="2079514"/>
          </a:xfrm>
          <a:prstGeom prst="rect">
            <a:avLst/>
          </a:prstGeom>
        </p:spPr>
        <p:txBody>
          <a:bodyPr spcFirstLastPara="1" wrap="square" lIns="91425" tIns="91425" rIns="91425" bIns="91425" anchor="t" anchorCtr="0">
            <a:noAutofit/>
          </a:bodyPr>
          <a:lstStyle/>
          <a:p>
            <a:pPr lvl="0"/>
            <a:r>
              <a:rPr lang="es-ES" sz="1400" dirty="0" smtClean="0">
                <a:solidFill>
                  <a:schemeClr val="bg1"/>
                </a:solidFill>
                <a:latin typeface="+mn-lt"/>
              </a:rPr>
              <a:t>•&lt;</a:t>
            </a:r>
            <a:r>
              <a:rPr lang="es-ES" sz="1400" dirty="0" err="1">
                <a:solidFill>
                  <a:schemeClr val="bg1"/>
                </a:solidFill>
                <a:latin typeface="+mn-lt"/>
              </a:rPr>
              <a:t>button</a:t>
            </a:r>
            <a:r>
              <a:rPr lang="es-ES" sz="1400" dirty="0">
                <a:solidFill>
                  <a:schemeClr val="bg1"/>
                </a:solidFill>
                <a:latin typeface="+mn-lt"/>
              </a:rPr>
              <a:t>&gt;    Es el elemento crea botones marcadores. representa un elemento </a:t>
            </a:r>
            <a:r>
              <a:rPr lang="es-ES" sz="1400" dirty="0" err="1">
                <a:solidFill>
                  <a:schemeClr val="bg1"/>
                </a:solidFill>
                <a:latin typeface="+mn-lt"/>
              </a:rPr>
              <a:t>cliqueable</a:t>
            </a:r>
            <a:r>
              <a:rPr lang="es-ES" sz="1400" dirty="0">
                <a:solidFill>
                  <a:schemeClr val="bg1"/>
                </a:solidFill>
                <a:latin typeface="+mn-lt"/>
              </a:rPr>
              <a:t> de tipo botón que puede ser utilizado en formularios o en cualquier parte de la página que necesite un botón estándar y simple de </a:t>
            </a:r>
            <a:r>
              <a:rPr lang="es-ES" sz="1400" dirty="0" smtClean="0">
                <a:solidFill>
                  <a:schemeClr val="bg1"/>
                </a:solidFill>
                <a:latin typeface="+mn-lt"/>
              </a:rPr>
              <a:t>aplicar.</a:t>
            </a:r>
            <a:endParaRPr sz="1400" dirty="0">
              <a:solidFill>
                <a:schemeClr val="bg1"/>
              </a:solidFill>
              <a:latin typeface="+mn-lt"/>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4366151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499" y="445025"/>
            <a:ext cx="6747761"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solidFill>
                  <a:schemeClr val="accent1"/>
                </a:solidFill>
              </a:rPr>
              <a:t>LISTADO DE CODIGOS JAVASCRIPT QUE MÁS SE UTILIZO </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CuadroTexto 3"/>
          <p:cNvSpPr txBox="1"/>
          <p:nvPr/>
        </p:nvSpPr>
        <p:spPr>
          <a:xfrm>
            <a:off x="265044" y="1479191"/>
            <a:ext cx="7673009" cy="3293209"/>
          </a:xfrm>
          <a:prstGeom prst="rect">
            <a:avLst/>
          </a:prstGeom>
          <a:noFill/>
        </p:spPr>
        <p:txBody>
          <a:bodyPr wrap="square" rtlCol="0">
            <a:spAutoFit/>
          </a:bodyPr>
          <a:lstStyle/>
          <a:p>
            <a:r>
              <a:rPr lang="es-ES" sz="1600" dirty="0" smtClean="0">
                <a:solidFill>
                  <a:schemeClr val="bg1"/>
                </a:solidFill>
              </a:rPr>
              <a:t>•</a:t>
            </a:r>
            <a:r>
              <a:rPr lang="es-ES" sz="1600" dirty="0" err="1" smtClean="0">
                <a:solidFill>
                  <a:schemeClr val="bg1"/>
                </a:solidFill>
              </a:rPr>
              <a:t>Function</a:t>
            </a:r>
            <a:r>
              <a:rPr lang="es-ES" sz="1600" dirty="0" smtClean="0">
                <a:solidFill>
                  <a:schemeClr val="bg1"/>
                </a:solidFill>
              </a:rPr>
              <a:t>  </a:t>
            </a:r>
            <a:r>
              <a:rPr lang="es-ES" sz="1600" dirty="0">
                <a:solidFill>
                  <a:schemeClr val="bg1"/>
                </a:solidFill>
              </a:rPr>
              <a:t> Una función de JavaScript es un bloque de código diseñado para realizar una tarea en particular. Una función de JavaScript se ejecuta cuando "algo" la invoca (la llama</a:t>
            </a:r>
            <a:r>
              <a:rPr lang="es-ES" sz="1600" dirty="0" smtClean="0">
                <a:solidFill>
                  <a:schemeClr val="bg1"/>
                </a:solidFill>
              </a:rPr>
              <a:t>).</a:t>
            </a:r>
          </a:p>
          <a:p>
            <a:endParaRPr lang="es-ES" sz="1600" dirty="0" smtClean="0">
              <a:solidFill>
                <a:schemeClr val="bg1"/>
              </a:solidFill>
            </a:endParaRPr>
          </a:p>
          <a:p>
            <a:r>
              <a:rPr lang="es-ES" sz="1600" dirty="0" smtClean="0">
                <a:solidFill>
                  <a:schemeClr val="bg1"/>
                </a:solidFill>
              </a:rPr>
              <a:t>•</a:t>
            </a:r>
            <a:r>
              <a:rPr lang="es-ES" sz="1600" dirty="0" err="1" smtClean="0">
                <a:solidFill>
                  <a:schemeClr val="bg1"/>
                </a:solidFill>
              </a:rPr>
              <a:t>Document.getElementById</a:t>
            </a:r>
            <a:r>
              <a:rPr lang="es-ES" sz="1600" dirty="0" smtClean="0">
                <a:solidFill>
                  <a:schemeClr val="bg1"/>
                </a:solidFill>
              </a:rPr>
              <a:t>  </a:t>
            </a:r>
            <a:r>
              <a:rPr lang="es-ES" sz="1600" dirty="0">
                <a:solidFill>
                  <a:schemeClr val="bg1"/>
                </a:solidFill>
              </a:rPr>
              <a:t> Devuelve una referencia al elemento por su ID</a:t>
            </a:r>
            <a:r>
              <a:rPr lang="es-ES" sz="1600" dirty="0" smtClean="0">
                <a:solidFill>
                  <a:schemeClr val="bg1"/>
                </a:solidFill>
              </a:rPr>
              <a:t>.</a:t>
            </a:r>
          </a:p>
          <a:p>
            <a:endParaRPr lang="es-ES" sz="1600" dirty="0" smtClean="0">
              <a:solidFill>
                <a:schemeClr val="bg1"/>
              </a:solidFill>
            </a:endParaRPr>
          </a:p>
          <a:p>
            <a:r>
              <a:rPr lang="es-ES" sz="1600" dirty="0" smtClean="0">
                <a:solidFill>
                  <a:schemeClr val="bg1"/>
                </a:solidFill>
              </a:rPr>
              <a:t>•</a:t>
            </a:r>
            <a:r>
              <a:rPr lang="es-ES" sz="1600" dirty="0" err="1" smtClean="0">
                <a:solidFill>
                  <a:schemeClr val="bg1"/>
                </a:solidFill>
              </a:rPr>
              <a:t>parseFloat</a:t>
            </a:r>
            <a:r>
              <a:rPr lang="es-ES" sz="1600" dirty="0" smtClean="0">
                <a:solidFill>
                  <a:schemeClr val="bg1"/>
                </a:solidFill>
              </a:rPr>
              <a:t>  </a:t>
            </a:r>
            <a:r>
              <a:rPr lang="es-ES" sz="1600" dirty="0">
                <a:solidFill>
                  <a:schemeClr val="bg1"/>
                </a:solidFill>
              </a:rPr>
              <a:t> Convierte (</a:t>
            </a:r>
            <a:r>
              <a:rPr lang="es-ES" sz="1600" dirty="0" err="1">
                <a:solidFill>
                  <a:schemeClr val="bg1"/>
                </a:solidFill>
              </a:rPr>
              <a:t>parsea</a:t>
            </a:r>
            <a:r>
              <a:rPr lang="es-ES" sz="1600" dirty="0">
                <a:solidFill>
                  <a:schemeClr val="bg1"/>
                </a:solidFill>
              </a:rPr>
              <a:t>) un argumento de tipo cadena y devuelve un número de punto flotante</a:t>
            </a:r>
            <a:r>
              <a:rPr lang="es-ES" sz="1600" dirty="0" smtClean="0">
                <a:solidFill>
                  <a:schemeClr val="bg1"/>
                </a:solidFill>
              </a:rPr>
              <a:t>.</a:t>
            </a:r>
          </a:p>
          <a:p>
            <a:endParaRPr lang="es-ES" sz="1600" dirty="0" smtClean="0">
              <a:solidFill>
                <a:schemeClr val="bg1"/>
              </a:solidFill>
            </a:endParaRPr>
          </a:p>
          <a:p>
            <a:r>
              <a:rPr lang="es-ES" sz="1600" dirty="0" smtClean="0">
                <a:solidFill>
                  <a:schemeClr val="bg1"/>
                </a:solidFill>
              </a:rPr>
              <a:t>•</a:t>
            </a:r>
            <a:r>
              <a:rPr lang="es-ES" sz="1600" dirty="0" err="1" smtClean="0">
                <a:solidFill>
                  <a:schemeClr val="bg1"/>
                </a:solidFill>
              </a:rPr>
              <a:t>to.Fixed</a:t>
            </a:r>
            <a:r>
              <a:rPr lang="es-ES" sz="1600" dirty="0" smtClean="0">
                <a:solidFill>
                  <a:schemeClr val="bg1"/>
                </a:solidFill>
              </a:rPr>
              <a:t>  </a:t>
            </a:r>
            <a:r>
              <a:rPr lang="es-ES" sz="1600" dirty="0">
                <a:solidFill>
                  <a:schemeClr val="bg1"/>
                </a:solidFill>
              </a:rPr>
              <a:t> El método </a:t>
            </a:r>
            <a:r>
              <a:rPr lang="es-ES" sz="1600" dirty="0" err="1">
                <a:solidFill>
                  <a:schemeClr val="bg1"/>
                </a:solidFill>
              </a:rPr>
              <a:t>toFixed</a:t>
            </a:r>
            <a:r>
              <a:rPr lang="es-ES" sz="1600" dirty="0">
                <a:solidFill>
                  <a:schemeClr val="bg1"/>
                </a:solidFill>
              </a:rPr>
              <a:t>() formatea un número usando notación de punto fijo</a:t>
            </a:r>
            <a:r>
              <a:rPr lang="es-ES" sz="1600" dirty="0" smtClean="0">
                <a:solidFill>
                  <a:schemeClr val="bg1"/>
                </a:solidFill>
              </a:rPr>
              <a:t>.</a:t>
            </a:r>
          </a:p>
          <a:p>
            <a:endParaRPr lang="es-ES" sz="1600" dirty="0" smtClean="0">
              <a:solidFill>
                <a:schemeClr val="bg1"/>
              </a:solidFill>
            </a:endParaRPr>
          </a:p>
          <a:p>
            <a:r>
              <a:rPr lang="en-US" sz="1600" dirty="0" smtClean="0">
                <a:solidFill>
                  <a:schemeClr val="bg1"/>
                </a:solidFill>
              </a:rPr>
              <a:t>•value</a:t>
            </a:r>
            <a:r>
              <a:rPr lang="en-US" sz="1600" dirty="0">
                <a:solidFill>
                  <a:schemeClr val="bg1"/>
                </a:solidFill>
              </a:rPr>
              <a:t>  valor del ID</a:t>
            </a:r>
          </a:p>
        </p:txBody>
      </p:sp>
    </p:spTree>
    <p:extLst>
      <p:ext uri="{BB962C8B-B14F-4D97-AF65-F5344CB8AC3E}">
        <p14:creationId xmlns:p14="http://schemas.microsoft.com/office/powerpoint/2010/main" val="13206752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490331" y="483703"/>
            <a:ext cx="7123044" cy="9292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solidFill>
                  <a:schemeClr val="accent1"/>
                </a:solidFill>
              </a:rPr>
              <a:t>LISTADO DE CODIGOS EN CSS QUE MÁS SE UTILIZO.</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CuadroTexto 3"/>
          <p:cNvSpPr txBox="1"/>
          <p:nvPr/>
        </p:nvSpPr>
        <p:spPr>
          <a:xfrm>
            <a:off x="364435" y="1616765"/>
            <a:ext cx="7149548" cy="3108543"/>
          </a:xfrm>
          <a:prstGeom prst="rect">
            <a:avLst/>
          </a:prstGeom>
          <a:noFill/>
        </p:spPr>
        <p:txBody>
          <a:bodyPr wrap="square" rtlCol="0">
            <a:spAutoFit/>
          </a:bodyPr>
          <a:lstStyle/>
          <a:p>
            <a:r>
              <a:rPr lang="en-US" dirty="0" smtClean="0">
                <a:solidFill>
                  <a:schemeClr val="bg1"/>
                </a:solidFill>
              </a:rPr>
              <a:t>•margin  </a:t>
            </a:r>
            <a:r>
              <a:rPr lang="en-US" dirty="0">
                <a:solidFill>
                  <a:schemeClr val="bg1"/>
                </a:solidFill>
              </a:rPr>
              <a:t>  </a:t>
            </a:r>
            <a:r>
              <a:rPr lang="en-US" dirty="0" err="1" smtClean="0">
                <a:solidFill>
                  <a:schemeClr val="bg1"/>
                </a:solidFill>
              </a:rPr>
              <a:t>margen</a:t>
            </a:r>
            <a:endParaRPr lang="en-US" dirty="0" smtClean="0">
              <a:solidFill>
                <a:schemeClr val="bg1"/>
              </a:solidFill>
            </a:endParaRPr>
          </a:p>
          <a:p>
            <a:r>
              <a:rPr lang="en-US" dirty="0" smtClean="0">
                <a:solidFill>
                  <a:schemeClr val="bg1"/>
                </a:solidFill>
              </a:rPr>
              <a:t>•Padding </a:t>
            </a:r>
            <a:r>
              <a:rPr lang="en-US" dirty="0">
                <a:solidFill>
                  <a:schemeClr val="bg1"/>
                </a:solidFill>
              </a:rPr>
              <a:t>  </a:t>
            </a:r>
            <a:r>
              <a:rPr lang="en-US" dirty="0" err="1" smtClean="0">
                <a:solidFill>
                  <a:schemeClr val="bg1"/>
                </a:solidFill>
              </a:rPr>
              <a:t>relleno</a:t>
            </a:r>
            <a:endParaRPr lang="en-US" dirty="0" smtClean="0">
              <a:solidFill>
                <a:schemeClr val="bg1"/>
              </a:solidFill>
            </a:endParaRPr>
          </a:p>
          <a:p>
            <a:r>
              <a:rPr lang="en-US" dirty="0" smtClean="0">
                <a:solidFill>
                  <a:schemeClr val="bg1"/>
                </a:solidFill>
              </a:rPr>
              <a:t>•Width  </a:t>
            </a:r>
            <a:r>
              <a:rPr lang="en-US" dirty="0">
                <a:solidFill>
                  <a:schemeClr val="bg1"/>
                </a:solidFill>
              </a:rPr>
              <a:t>  </a:t>
            </a:r>
            <a:r>
              <a:rPr lang="en-US" dirty="0" smtClean="0">
                <a:solidFill>
                  <a:schemeClr val="bg1"/>
                </a:solidFill>
              </a:rPr>
              <a:t>ancho</a:t>
            </a:r>
          </a:p>
          <a:p>
            <a:r>
              <a:rPr lang="en-US" dirty="0" smtClean="0">
                <a:solidFill>
                  <a:schemeClr val="bg1"/>
                </a:solidFill>
              </a:rPr>
              <a:t>•</a:t>
            </a:r>
            <a:r>
              <a:rPr lang="en-US" dirty="0" err="1" smtClean="0">
                <a:solidFill>
                  <a:schemeClr val="bg1"/>
                </a:solidFill>
              </a:rPr>
              <a:t>Heigth</a:t>
            </a:r>
            <a:r>
              <a:rPr lang="en-US" dirty="0" smtClean="0">
                <a:solidFill>
                  <a:schemeClr val="bg1"/>
                </a:solidFill>
              </a:rPr>
              <a:t> </a:t>
            </a:r>
            <a:r>
              <a:rPr lang="en-US" dirty="0">
                <a:solidFill>
                  <a:schemeClr val="bg1"/>
                </a:solidFill>
              </a:rPr>
              <a:t>  </a:t>
            </a:r>
            <a:r>
              <a:rPr lang="en-US" dirty="0" err="1" smtClean="0">
                <a:solidFill>
                  <a:schemeClr val="bg1"/>
                </a:solidFill>
              </a:rPr>
              <a:t>altura</a:t>
            </a:r>
            <a:endParaRPr lang="en-US" dirty="0" smtClean="0">
              <a:solidFill>
                <a:schemeClr val="bg1"/>
              </a:solidFill>
            </a:endParaRPr>
          </a:p>
          <a:p>
            <a:r>
              <a:rPr lang="en-US" dirty="0" smtClean="0">
                <a:solidFill>
                  <a:schemeClr val="bg1"/>
                </a:solidFill>
              </a:rPr>
              <a:t>•Background-color </a:t>
            </a:r>
            <a:r>
              <a:rPr lang="en-US" dirty="0">
                <a:solidFill>
                  <a:schemeClr val="bg1"/>
                </a:solidFill>
              </a:rPr>
              <a:t>  color de </a:t>
            </a:r>
            <a:r>
              <a:rPr lang="en-US" dirty="0" err="1" smtClean="0">
                <a:solidFill>
                  <a:schemeClr val="bg1"/>
                </a:solidFill>
              </a:rPr>
              <a:t>fondo</a:t>
            </a:r>
            <a:endParaRPr lang="en-US" dirty="0" smtClean="0">
              <a:solidFill>
                <a:schemeClr val="bg1"/>
              </a:solidFill>
            </a:endParaRPr>
          </a:p>
          <a:p>
            <a:r>
              <a:rPr lang="es-ES" dirty="0" smtClean="0">
                <a:solidFill>
                  <a:schemeClr val="bg1"/>
                </a:solidFill>
              </a:rPr>
              <a:t>•</a:t>
            </a:r>
            <a:r>
              <a:rPr lang="es-ES" dirty="0" err="1" smtClean="0">
                <a:solidFill>
                  <a:schemeClr val="bg1"/>
                </a:solidFill>
              </a:rPr>
              <a:t>Float</a:t>
            </a:r>
            <a:r>
              <a:rPr lang="es-ES" dirty="0" smtClean="0">
                <a:solidFill>
                  <a:schemeClr val="bg1"/>
                </a:solidFill>
              </a:rPr>
              <a:t> </a:t>
            </a:r>
            <a:r>
              <a:rPr lang="es-ES" dirty="0">
                <a:solidFill>
                  <a:schemeClr val="bg1"/>
                </a:solidFill>
              </a:rPr>
              <a:t>  flotador hacia la  </a:t>
            </a:r>
            <a:r>
              <a:rPr lang="es-ES" dirty="0" err="1">
                <a:solidFill>
                  <a:schemeClr val="bg1"/>
                </a:solidFill>
              </a:rPr>
              <a:t>isquierda</a:t>
            </a:r>
            <a:r>
              <a:rPr lang="es-ES" dirty="0">
                <a:solidFill>
                  <a:schemeClr val="bg1"/>
                </a:solidFill>
              </a:rPr>
              <a:t>(</a:t>
            </a:r>
            <a:r>
              <a:rPr lang="es-ES" dirty="0" err="1">
                <a:solidFill>
                  <a:schemeClr val="bg1"/>
                </a:solidFill>
              </a:rPr>
              <a:t>left</a:t>
            </a:r>
            <a:r>
              <a:rPr lang="es-ES" dirty="0">
                <a:solidFill>
                  <a:schemeClr val="bg1"/>
                </a:solidFill>
              </a:rPr>
              <a:t>) hacia la derecha (</a:t>
            </a:r>
            <a:r>
              <a:rPr lang="es-ES" dirty="0" err="1">
                <a:solidFill>
                  <a:schemeClr val="bg1"/>
                </a:solidFill>
              </a:rPr>
              <a:t>rigth</a:t>
            </a:r>
            <a:r>
              <a:rPr lang="es-ES" dirty="0" smtClean="0">
                <a:solidFill>
                  <a:schemeClr val="bg1"/>
                </a:solidFill>
              </a:rPr>
              <a:t>)</a:t>
            </a:r>
          </a:p>
          <a:p>
            <a:r>
              <a:rPr lang="en-US" dirty="0" smtClean="0">
                <a:solidFill>
                  <a:schemeClr val="bg1"/>
                </a:solidFill>
              </a:rPr>
              <a:t>•Font-family </a:t>
            </a:r>
            <a:r>
              <a:rPr lang="en-US" dirty="0">
                <a:solidFill>
                  <a:schemeClr val="bg1"/>
                </a:solidFill>
              </a:rPr>
              <a:t> </a:t>
            </a:r>
            <a:r>
              <a:rPr lang="en-US" dirty="0" err="1">
                <a:solidFill>
                  <a:schemeClr val="bg1"/>
                </a:solidFill>
              </a:rPr>
              <a:t>familia</a:t>
            </a:r>
            <a:r>
              <a:rPr lang="en-US" dirty="0">
                <a:solidFill>
                  <a:schemeClr val="bg1"/>
                </a:solidFill>
              </a:rPr>
              <a:t> </a:t>
            </a:r>
            <a:r>
              <a:rPr lang="en-US" dirty="0" err="1">
                <a:solidFill>
                  <a:schemeClr val="bg1"/>
                </a:solidFill>
              </a:rPr>
              <a:t>tipografia</a:t>
            </a:r>
            <a:r>
              <a:rPr lang="en-US" dirty="0">
                <a:solidFill>
                  <a:schemeClr val="bg1"/>
                </a:solidFill>
              </a:rPr>
              <a:t>(</a:t>
            </a:r>
            <a:r>
              <a:rPr lang="en-US" dirty="0" err="1">
                <a:solidFill>
                  <a:schemeClr val="bg1"/>
                </a:solidFill>
              </a:rPr>
              <a:t>tipos</a:t>
            </a:r>
            <a:r>
              <a:rPr lang="en-US" dirty="0">
                <a:solidFill>
                  <a:schemeClr val="bg1"/>
                </a:solidFill>
              </a:rPr>
              <a:t> de </a:t>
            </a:r>
            <a:r>
              <a:rPr lang="en-US" dirty="0" err="1">
                <a:solidFill>
                  <a:schemeClr val="bg1"/>
                </a:solidFill>
              </a:rPr>
              <a:t>textos</a:t>
            </a:r>
            <a:r>
              <a:rPr lang="en-US" dirty="0" smtClean="0">
                <a:solidFill>
                  <a:schemeClr val="bg1"/>
                </a:solidFill>
              </a:rPr>
              <a:t>)</a:t>
            </a:r>
          </a:p>
          <a:p>
            <a:r>
              <a:rPr lang="en-US" dirty="0" smtClean="0">
                <a:solidFill>
                  <a:schemeClr val="bg1"/>
                </a:solidFill>
              </a:rPr>
              <a:t>•Font-size </a:t>
            </a:r>
            <a:r>
              <a:rPr lang="en-US" dirty="0">
                <a:solidFill>
                  <a:schemeClr val="bg1"/>
                </a:solidFill>
              </a:rPr>
              <a:t>  </a:t>
            </a:r>
            <a:r>
              <a:rPr lang="en-US" dirty="0" err="1">
                <a:solidFill>
                  <a:schemeClr val="bg1"/>
                </a:solidFill>
              </a:rPr>
              <a:t>tamaño</a:t>
            </a:r>
            <a:r>
              <a:rPr lang="en-US" dirty="0">
                <a:solidFill>
                  <a:schemeClr val="bg1"/>
                </a:solidFill>
              </a:rPr>
              <a:t> de </a:t>
            </a:r>
            <a:r>
              <a:rPr lang="en-US" dirty="0" smtClean="0">
                <a:solidFill>
                  <a:schemeClr val="bg1"/>
                </a:solidFill>
              </a:rPr>
              <a:t>Fuente</a:t>
            </a:r>
          </a:p>
          <a:p>
            <a:r>
              <a:rPr lang="en-US" dirty="0" smtClean="0">
                <a:solidFill>
                  <a:schemeClr val="bg1"/>
                </a:solidFill>
              </a:rPr>
              <a:t>•Font-weight </a:t>
            </a:r>
            <a:r>
              <a:rPr lang="en-US" dirty="0">
                <a:solidFill>
                  <a:schemeClr val="bg1"/>
                </a:solidFill>
              </a:rPr>
              <a:t>  peso de </a:t>
            </a:r>
            <a:r>
              <a:rPr lang="en-US" dirty="0" smtClean="0">
                <a:solidFill>
                  <a:schemeClr val="bg1"/>
                </a:solidFill>
              </a:rPr>
              <a:t>Fuente</a:t>
            </a:r>
          </a:p>
          <a:p>
            <a:r>
              <a:rPr lang="en-US" dirty="0" smtClean="0">
                <a:solidFill>
                  <a:schemeClr val="bg1"/>
                </a:solidFill>
              </a:rPr>
              <a:t>•Border   </a:t>
            </a:r>
            <a:r>
              <a:rPr lang="en-US" dirty="0">
                <a:solidFill>
                  <a:schemeClr val="bg1"/>
                </a:solidFill>
              </a:rPr>
              <a:t>  </a:t>
            </a:r>
            <a:r>
              <a:rPr lang="en-US" dirty="0" err="1" smtClean="0">
                <a:solidFill>
                  <a:schemeClr val="bg1"/>
                </a:solidFill>
              </a:rPr>
              <a:t>frontera</a:t>
            </a:r>
            <a:endParaRPr lang="en-US" dirty="0" smtClean="0">
              <a:solidFill>
                <a:schemeClr val="bg1"/>
              </a:solidFill>
            </a:endParaRPr>
          </a:p>
          <a:p>
            <a:r>
              <a:rPr lang="en-US" dirty="0" smtClean="0">
                <a:solidFill>
                  <a:schemeClr val="bg1"/>
                </a:solidFill>
              </a:rPr>
              <a:t>•Padding-bottom   </a:t>
            </a:r>
            <a:r>
              <a:rPr lang="en-US" dirty="0" err="1" smtClean="0">
                <a:solidFill>
                  <a:schemeClr val="bg1"/>
                </a:solidFill>
              </a:rPr>
              <a:t>fondo</a:t>
            </a:r>
            <a:r>
              <a:rPr lang="en-US" dirty="0" smtClean="0">
                <a:solidFill>
                  <a:schemeClr val="bg1"/>
                </a:solidFill>
              </a:rPr>
              <a:t> </a:t>
            </a:r>
            <a:r>
              <a:rPr lang="en-US" dirty="0" err="1" smtClean="0">
                <a:solidFill>
                  <a:schemeClr val="bg1"/>
                </a:solidFill>
              </a:rPr>
              <a:t>acolchado</a:t>
            </a:r>
            <a:r>
              <a:rPr lang="en-US" dirty="0" smtClean="0">
                <a:solidFill>
                  <a:schemeClr val="bg1"/>
                </a:solidFill>
              </a:rPr>
              <a:t> </a:t>
            </a:r>
          </a:p>
          <a:p>
            <a:r>
              <a:rPr lang="en-US" dirty="0" smtClean="0">
                <a:solidFill>
                  <a:schemeClr val="bg1"/>
                </a:solidFill>
              </a:rPr>
              <a:t>•Justify-content  </a:t>
            </a:r>
            <a:r>
              <a:rPr lang="en-US" dirty="0">
                <a:solidFill>
                  <a:schemeClr val="bg1"/>
                </a:solidFill>
              </a:rPr>
              <a:t> </a:t>
            </a:r>
            <a:r>
              <a:rPr lang="en-US" dirty="0" err="1">
                <a:solidFill>
                  <a:schemeClr val="bg1"/>
                </a:solidFill>
              </a:rPr>
              <a:t>justificar</a:t>
            </a:r>
            <a:r>
              <a:rPr lang="en-US" dirty="0">
                <a:solidFill>
                  <a:schemeClr val="bg1"/>
                </a:solidFill>
              </a:rPr>
              <a:t> el </a:t>
            </a:r>
            <a:r>
              <a:rPr lang="en-US" dirty="0" err="1" smtClean="0">
                <a:solidFill>
                  <a:schemeClr val="bg1"/>
                </a:solidFill>
              </a:rPr>
              <a:t>contenido</a:t>
            </a:r>
            <a:endParaRPr lang="en-US" dirty="0" smtClean="0">
              <a:solidFill>
                <a:schemeClr val="bg1"/>
              </a:solidFill>
            </a:endParaRPr>
          </a:p>
          <a:p>
            <a:r>
              <a:rPr lang="en-US" dirty="0" smtClean="0">
                <a:solidFill>
                  <a:schemeClr val="bg1"/>
                </a:solidFill>
              </a:rPr>
              <a:t>•Display  </a:t>
            </a:r>
            <a:r>
              <a:rPr lang="en-US" dirty="0">
                <a:solidFill>
                  <a:schemeClr val="bg1"/>
                </a:solidFill>
              </a:rPr>
              <a:t> </a:t>
            </a:r>
            <a:r>
              <a:rPr lang="en-US" dirty="0" smtClean="0">
                <a:solidFill>
                  <a:schemeClr val="bg1"/>
                </a:solidFill>
              </a:rPr>
              <a:t>monitor</a:t>
            </a:r>
          </a:p>
          <a:p>
            <a:r>
              <a:rPr lang="en-US" dirty="0" smtClean="0">
                <a:solidFill>
                  <a:schemeClr val="bg1"/>
                </a:solidFill>
              </a:rPr>
              <a:t>•</a:t>
            </a:r>
            <a:r>
              <a:rPr lang="en-US" dirty="0" err="1" smtClean="0">
                <a:solidFill>
                  <a:schemeClr val="bg1"/>
                </a:solidFill>
              </a:rPr>
              <a:t>Alig</a:t>
            </a:r>
            <a:r>
              <a:rPr lang="en-US" dirty="0" smtClean="0">
                <a:solidFill>
                  <a:schemeClr val="bg1"/>
                </a:solidFill>
              </a:rPr>
              <a:t>-items  </a:t>
            </a:r>
            <a:r>
              <a:rPr lang="en-US" dirty="0">
                <a:solidFill>
                  <a:schemeClr val="bg1"/>
                </a:solidFill>
              </a:rPr>
              <a:t>  </a:t>
            </a:r>
            <a:r>
              <a:rPr lang="en-US" dirty="0" err="1">
                <a:solidFill>
                  <a:schemeClr val="bg1"/>
                </a:solidFill>
              </a:rPr>
              <a:t>alinear</a:t>
            </a:r>
            <a:r>
              <a:rPr lang="en-US" dirty="0">
                <a:solidFill>
                  <a:schemeClr val="bg1"/>
                </a:solidFill>
              </a:rPr>
              <a:t> </a:t>
            </a:r>
            <a:r>
              <a:rPr lang="en-US" dirty="0" err="1">
                <a:solidFill>
                  <a:schemeClr val="bg1"/>
                </a:solidFill>
              </a:rPr>
              <a:t>elementos</a:t>
            </a:r>
            <a:endParaRPr lang="en-US" dirty="0">
              <a:solidFill>
                <a:schemeClr val="bg1"/>
              </a:solidFill>
            </a:endParaRPr>
          </a:p>
        </p:txBody>
      </p:sp>
    </p:spTree>
    <p:extLst>
      <p:ext uri="{BB962C8B-B14F-4D97-AF65-F5344CB8AC3E}">
        <p14:creationId xmlns:p14="http://schemas.microsoft.com/office/powerpoint/2010/main" val="7898680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885491" y="195361"/>
            <a:ext cx="4629300" cy="71454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800" dirty="0" smtClean="0">
                <a:solidFill>
                  <a:schemeClr val="accent1"/>
                </a:solidFill>
              </a:rPr>
              <a:t>INDEX.HTML</a:t>
            </a:r>
            <a:endParaRPr sz="1800" dirty="0">
              <a:solidFill>
                <a:schemeClr val="accent1"/>
              </a:solidFill>
            </a:endParaRPr>
          </a:p>
        </p:txBody>
      </p:sp>
      <p:cxnSp>
        <p:nvCxnSpPr>
          <p:cNvPr id="216" name="Google Shape;216;p44"/>
          <p:cNvCxnSpPr/>
          <p:nvPr/>
        </p:nvCxnSpPr>
        <p:spPr>
          <a:xfrm>
            <a:off x="885491" y="195361"/>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11015" t="5281" r="24348" b="33656"/>
          <a:stretch/>
        </p:blipFill>
        <p:spPr>
          <a:xfrm>
            <a:off x="242759" y="609600"/>
            <a:ext cx="8821727" cy="4268935"/>
          </a:xfrm>
          <a:prstGeom prst="rect">
            <a:avLst/>
          </a:prstGeom>
        </p:spPr>
      </p:pic>
    </p:spTree>
    <p:extLst>
      <p:ext uri="{BB962C8B-B14F-4D97-AF65-F5344CB8AC3E}">
        <p14:creationId xmlns:p14="http://schemas.microsoft.com/office/powerpoint/2010/main" val="10701992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1160" t="9661" r="28696" b="5700"/>
          <a:stretch/>
        </p:blipFill>
        <p:spPr>
          <a:xfrm>
            <a:off x="434917" y="238538"/>
            <a:ext cx="8516926" cy="4797287"/>
          </a:xfrm>
          <a:prstGeom prst="rect">
            <a:avLst/>
          </a:prstGeom>
        </p:spPr>
      </p:pic>
    </p:spTree>
    <p:extLst>
      <p:ext uri="{BB962C8B-B14F-4D97-AF65-F5344CB8AC3E}">
        <p14:creationId xmlns:p14="http://schemas.microsoft.com/office/powerpoint/2010/main" val="36428096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0871" t="13140" r="32245" b="12142"/>
          <a:stretch/>
        </p:blipFill>
        <p:spPr>
          <a:xfrm>
            <a:off x="265043" y="192431"/>
            <a:ext cx="8613914" cy="4809751"/>
          </a:xfrm>
          <a:prstGeom prst="rect">
            <a:avLst/>
          </a:prstGeom>
        </p:spPr>
      </p:pic>
    </p:spTree>
    <p:extLst>
      <p:ext uri="{BB962C8B-B14F-4D97-AF65-F5344CB8AC3E}">
        <p14:creationId xmlns:p14="http://schemas.microsoft.com/office/powerpoint/2010/main" val="12553529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10941" t="12883" r="35145" b="10853"/>
          <a:stretch/>
        </p:blipFill>
        <p:spPr>
          <a:xfrm>
            <a:off x="165652" y="238539"/>
            <a:ext cx="8024191" cy="4724400"/>
          </a:xfrm>
          <a:prstGeom prst="rect">
            <a:avLst/>
          </a:prstGeom>
        </p:spPr>
      </p:pic>
    </p:spTree>
    <p:extLst>
      <p:ext uri="{BB962C8B-B14F-4D97-AF65-F5344CB8AC3E}">
        <p14:creationId xmlns:p14="http://schemas.microsoft.com/office/powerpoint/2010/main" val="15071834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5" name="Imagen 4"/>
          <p:cNvPicPr>
            <a:picLocks noChangeAspect="1"/>
          </p:cNvPicPr>
          <p:nvPr/>
        </p:nvPicPr>
        <p:blipFill rotWithShape="1">
          <a:blip r:embed="rId3">
            <a:extLst>
              <a:ext uri="{28A0092B-C50C-407E-A947-70E740481C1C}">
                <a14:useLocalDpi xmlns:a14="http://schemas.microsoft.com/office/drawing/2010/main" val="0"/>
              </a:ext>
            </a:extLst>
          </a:blip>
          <a:srcRect l="11594" t="14429" r="34130" b="9117"/>
          <a:stretch/>
        </p:blipFill>
        <p:spPr>
          <a:xfrm>
            <a:off x="245166" y="371061"/>
            <a:ext cx="8513553" cy="4558748"/>
          </a:xfrm>
          <a:prstGeom prst="rect">
            <a:avLst/>
          </a:prstGeom>
        </p:spPr>
      </p:pic>
    </p:spTree>
    <p:extLst>
      <p:ext uri="{BB962C8B-B14F-4D97-AF65-F5344CB8AC3E}">
        <p14:creationId xmlns:p14="http://schemas.microsoft.com/office/powerpoint/2010/main" val="14605485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9"/>
          <p:cNvSpPr txBox="1">
            <a:spLocks noGrp="1"/>
          </p:cNvSpPr>
          <p:nvPr>
            <p:ph type="title"/>
          </p:nvPr>
        </p:nvSpPr>
        <p:spPr>
          <a:xfrm>
            <a:off x="2400904" y="557999"/>
            <a:ext cx="57357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t>INTRODUCCIÓN</a:t>
            </a:r>
            <a:endParaRPr dirty="0"/>
          </a:p>
        </p:txBody>
      </p:sp>
      <p:sp>
        <p:nvSpPr>
          <p:cNvPr id="171" name="Google Shape;171;p39"/>
          <p:cNvSpPr txBox="1">
            <a:spLocks noGrp="1"/>
          </p:cNvSpPr>
          <p:nvPr>
            <p:ph type="body" idx="1"/>
          </p:nvPr>
        </p:nvSpPr>
        <p:spPr>
          <a:xfrm>
            <a:off x="623944" y="1563757"/>
            <a:ext cx="7172100" cy="3856382"/>
          </a:xfrm>
          <a:prstGeom prst="rect">
            <a:avLst/>
          </a:prstGeom>
        </p:spPr>
        <p:txBody>
          <a:bodyPr spcFirstLastPara="1" wrap="square" lIns="91425" tIns="91425" rIns="91425" bIns="91425" anchor="t" anchorCtr="0">
            <a:noAutofit/>
          </a:bodyPr>
          <a:lstStyle/>
          <a:p>
            <a:pPr marL="0" lvl="0" indent="0" algn="ctr">
              <a:spcAft>
                <a:spcPts val="1600"/>
              </a:spcAft>
              <a:buNone/>
            </a:pPr>
            <a:r>
              <a:rPr lang="es-ES" sz="1600" dirty="0"/>
              <a:t>JavaScript es el lenguaje de programación usado para las páginas web, compatible con todos los navegadores y que forma un estándar de desarrollo que ahora también se extiende a dispositivos o programas de propósito general </a:t>
            </a:r>
            <a:r>
              <a:rPr lang="es-ES" sz="1600" dirty="0" err="1"/>
              <a:t>multiplataforma.Dado</a:t>
            </a:r>
            <a:r>
              <a:rPr lang="es-ES" sz="1600" dirty="0"/>
              <a:t> a conocer este pequeño concepto procedemos a hablar sobre un pequeño proyecto que realizamos en base a lo aprendido a lo largo del ciclo académico para ello utilizamos muchos conceptos dado en clase y nuestra habilidad </a:t>
            </a:r>
            <a:r>
              <a:rPr lang="es-ES" sz="1600" dirty="0" err="1"/>
              <a:t>lógicapara</a:t>
            </a:r>
            <a:r>
              <a:rPr lang="es-ES" sz="1600" dirty="0"/>
              <a:t> crear dicho proyecto y espero sea de su agrado y seguiremos mejorando en este mundo de la </a:t>
            </a:r>
            <a:r>
              <a:rPr lang="es-ES" sz="1600" dirty="0" err="1"/>
              <a:t>programaciónque</a:t>
            </a:r>
            <a:r>
              <a:rPr lang="es-ES" sz="1600" dirty="0"/>
              <a:t> nos abre muchas puertas de trabajo en el ámbito tecnológico.</a:t>
            </a:r>
            <a:endParaRPr sz="1600" dirty="0"/>
          </a:p>
        </p:txBody>
      </p:sp>
      <p:cxnSp>
        <p:nvCxnSpPr>
          <p:cNvPr id="172" name="Google Shape;172;p39"/>
          <p:cNvCxnSpPr/>
          <p:nvPr/>
        </p:nvCxnSpPr>
        <p:spPr>
          <a:xfrm>
            <a:off x="2505754" y="1028699"/>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11667" t="14041" r="22971" b="18585"/>
          <a:stretch/>
        </p:blipFill>
        <p:spPr>
          <a:xfrm>
            <a:off x="456807" y="636104"/>
            <a:ext cx="8442027" cy="4267200"/>
          </a:xfrm>
          <a:prstGeom prst="rect">
            <a:avLst/>
          </a:prstGeom>
        </p:spPr>
      </p:pic>
    </p:spTree>
    <p:extLst>
      <p:ext uri="{BB962C8B-B14F-4D97-AF65-F5344CB8AC3E}">
        <p14:creationId xmlns:p14="http://schemas.microsoft.com/office/powerpoint/2010/main" val="24268731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solidFill>
                  <a:schemeClr val="accent1"/>
                </a:solidFill>
              </a:rPr>
              <a:t>SLIDER.CSS</a:t>
            </a:r>
            <a:endParaRPr dirty="0">
              <a:solidFill>
                <a:schemeClr val="accent1"/>
              </a:solidFill>
            </a:endParaRPr>
          </a:p>
        </p:txBody>
      </p:sp>
      <p:cxnSp>
        <p:nvCxnSpPr>
          <p:cNvPr id="216" name="Google Shape;216;p44"/>
          <p:cNvCxnSpPr/>
          <p:nvPr/>
        </p:nvCxnSpPr>
        <p:spPr>
          <a:xfrm>
            <a:off x="1006322" y="445025"/>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11015" t="5538" r="43551" b="28375"/>
          <a:stretch/>
        </p:blipFill>
        <p:spPr>
          <a:xfrm>
            <a:off x="755373" y="947529"/>
            <a:ext cx="6778488" cy="3975653"/>
          </a:xfrm>
          <a:prstGeom prst="rect">
            <a:avLst/>
          </a:prstGeom>
        </p:spPr>
      </p:pic>
    </p:spTree>
    <p:extLst>
      <p:ext uri="{BB962C8B-B14F-4D97-AF65-F5344CB8AC3E}">
        <p14:creationId xmlns:p14="http://schemas.microsoft.com/office/powerpoint/2010/main" val="125070298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2029" t="25636" r="46449" b="6602"/>
          <a:stretch/>
        </p:blipFill>
        <p:spPr>
          <a:xfrm>
            <a:off x="562295" y="728870"/>
            <a:ext cx="6706522" cy="4172654"/>
          </a:xfrm>
          <a:prstGeom prst="rect">
            <a:avLst/>
          </a:prstGeom>
        </p:spPr>
      </p:pic>
    </p:spTree>
    <p:extLst>
      <p:ext uri="{BB962C8B-B14F-4D97-AF65-F5344CB8AC3E}">
        <p14:creationId xmlns:p14="http://schemas.microsoft.com/office/powerpoint/2010/main" val="42282067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66222" y="215240"/>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solidFill>
                  <a:schemeClr val="accent1"/>
                </a:solidFill>
              </a:rPr>
              <a:t>SLIDER.JS</a:t>
            </a:r>
            <a:endParaRPr dirty="0">
              <a:solidFill>
                <a:schemeClr val="accent1"/>
              </a:solidFill>
            </a:endParaRPr>
          </a:p>
        </p:txBody>
      </p:sp>
      <p:cxnSp>
        <p:nvCxnSpPr>
          <p:cNvPr id="216" name="Google Shape;216;p44"/>
          <p:cNvCxnSpPr/>
          <p:nvPr/>
        </p:nvCxnSpPr>
        <p:spPr>
          <a:xfrm>
            <a:off x="853922" y="215240"/>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1160" t="5410" r="45507" b="23349"/>
          <a:stretch/>
        </p:blipFill>
        <p:spPr>
          <a:xfrm>
            <a:off x="424070" y="685940"/>
            <a:ext cx="6202017" cy="4330008"/>
          </a:xfrm>
          <a:prstGeom prst="rect">
            <a:avLst/>
          </a:prstGeom>
        </p:spPr>
      </p:pic>
    </p:spTree>
    <p:extLst>
      <p:ext uri="{BB962C8B-B14F-4D97-AF65-F5344CB8AC3E}">
        <p14:creationId xmlns:p14="http://schemas.microsoft.com/office/powerpoint/2010/main" val="171738473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solidFill>
                  <a:schemeClr val="accent1"/>
                </a:solidFill>
              </a:rPr>
              <a:t>CONTENEDORES.CSS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1378" t="5282" r="49927" b="17295"/>
          <a:stretch/>
        </p:blipFill>
        <p:spPr>
          <a:xfrm>
            <a:off x="689114" y="974035"/>
            <a:ext cx="7056782" cy="3982278"/>
          </a:xfrm>
          <a:prstGeom prst="rect">
            <a:avLst/>
          </a:prstGeom>
        </p:spPr>
      </p:pic>
    </p:spTree>
    <p:extLst>
      <p:ext uri="{BB962C8B-B14F-4D97-AF65-F5344CB8AC3E}">
        <p14:creationId xmlns:p14="http://schemas.microsoft.com/office/powerpoint/2010/main" val="82106255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1957" t="21256" r="44348" b="22963"/>
          <a:stretch/>
        </p:blipFill>
        <p:spPr>
          <a:xfrm>
            <a:off x="409934" y="735497"/>
            <a:ext cx="6454692" cy="4031118"/>
          </a:xfrm>
          <a:prstGeom prst="rect">
            <a:avLst/>
          </a:prstGeom>
        </p:spPr>
      </p:pic>
    </p:spTree>
    <p:extLst>
      <p:ext uri="{BB962C8B-B14F-4D97-AF65-F5344CB8AC3E}">
        <p14:creationId xmlns:p14="http://schemas.microsoft.com/office/powerpoint/2010/main" val="2432114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1305" t="13912" r="46449" b="16393"/>
          <a:stretch/>
        </p:blipFill>
        <p:spPr>
          <a:xfrm>
            <a:off x="629478" y="662610"/>
            <a:ext cx="5983357" cy="4220816"/>
          </a:xfrm>
          <a:prstGeom prst="rect">
            <a:avLst/>
          </a:prstGeom>
        </p:spPr>
      </p:pic>
    </p:spTree>
    <p:extLst>
      <p:ext uri="{BB962C8B-B14F-4D97-AF65-F5344CB8AC3E}">
        <p14:creationId xmlns:p14="http://schemas.microsoft.com/office/powerpoint/2010/main" val="303203651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solidFill>
                  <a:schemeClr val="accent1"/>
                </a:solidFill>
              </a:rPr>
              <a:t>TABLA.HTML</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0724" t="5539" r="29710" b="28116"/>
          <a:stretch/>
        </p:blipFill>
        <p:spPr>
          <a:xfrm>
            <a:off x="602974" y="1219200"/>
            <a:ext cx="6970643" cy="3763617"/>
          </a:xfrm>
          <a:prstGeom prst="rect">
            <a:avLst/>
          </a:prstGeom>
        </p:spPr>
      </p:pic>
    </p:spTree>
    <p:extLst>
      <p:ext uri="{BB962C8B-B14F-4D97-AF65-F5344CB8AC3E}">
        <p14:creationId xmlns:p14="http://schemas.microsoft.com/office/powerpoint/2010/main" val="350931719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1884" t="19710" r="26667" b="10725"/>
          <a:stretch/>
        </p:blipFill>
        <p:spPr>
          <a:xfrm>
            <a:off x="583097" y="503584"/>
            <a:ext cx="6924260" cy="4406346"/>
          </a:xfrm>
          <a:prstGeom prst="rect">
            <a:avLst/>
          </a:prstGeom>
        </p:spPr>
      </p:pic>
    </p:spTree>
    <p:extLst>
      <p:ext uri="{BB962C8B-B14F-4D97-AF65-F5344CB8AC3E}">
        <p14:creationId xmlns:p14="http://schemas.microsoft.com/office/powerpoint/2010/main" val="9942178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1739" t="17262" r="30435" b="11111"/>
          <a:stretch/>
        </p:blipFill>
        <p:spPr>
          <a:xfrm>
            <a:off x="324679" y="622853"/>
            <a:ext cx="7123043" cy="4320208"/>
          </a:xfrm>
          <a:prstGeom prst="rect">
            <a:avLst/>
          </a:prstGeom>
        </p:spPr>
      </p:pic>
    </p:spTree>
    <p:extLst>
      <p:ext uri="{BB962C8B-B14F-4D97-AF65-F5344CB8AC3E}">
        <p14:creationId xmlns:p14="http://schemas.microsoft.com/office/powerpoint/2010/main" val="4089681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70483" y="658692"/>
            <a:ext cx="4629300" cy="941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ES" dirty="0" smtClean="0">
                <a:solidFill>
                  <a:schemeClr val="accent1"/>
                </a:solidFill>
              </a:rPr>
              <a:t>DEDICATORIA</a:t>
            </a:r>
            <a:endParaRPr dirty="0">
              <a:solidFill>
                <a:schemeClr val="accent1"/>
              </a:solidFill>
            </a:endParaRPr>
          </a:p>
        </p:txBody>
      </p:sp>
      <p:cxnSp>
        <p:nvCxnSpPr>
          <p:cNvPr id="216" name="Google Shape;216;p44"/>
          <p:cNvCxnSpPr/>
          <p:nvPr/>
        </p:nvCxnSpPr>
        <p:spPr>
          <a:xfrm>
            <a:off x="2139382" y="1176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4" name="CuadroTexto 3"/>
          <p:cNvSpPr txBox="1"/>
          <p:nvPr/>
        </p:nvSpPr>
        <p:spPr>
          <a:xfrm>
            <a:off x="914400" y="1742661"/>
            <a:ext cx="5658678" cy="2800767"/>
          </a:xfrm>
          <a:prstGeom prst="rect">
            <a:avLst/>
          </a:prstGeom>
          <a:noFill/>
        </p:spPr>
        <p:txBody>
          <a:bodyPr wrap="square" rtlCol="0">
            <a:spAutoFit/>
          </a:bodyPr>
          <a:lstStyle/>
          <a:p>
            <a:pPr algn="ctr"/>
            <a:r>
              <a:rPr lang="es-ES" sz="1800" dirty="0" smtClean="0">
                <a:solidFill>
                  <a:schemeClr val="bg1"/>
                </a:solidFill>
              </a:rPr>
              <a:t>Este proyecto es dedicado principalmente a Dios, el que nos dio la fortaleza para continuar cuando a punto de caer hemos estado.</a:t>
            </a:r>
          </a:p>
          <a:p>
            <a:pPr algn="ctr"/>
            <a:r>
              <a:rPr lang="es-ES" sz="1800" dirty="0" smtClean="0">
                <a:solidFill>
                  <a:schemeClr val="bg1"/>
                </a:solidFill>
              </a:rPr>
              <a:t>De igual forma a nuestros padres a quienes le debemos la vida.</a:t>
            </a:r>
          </a:p>
          <a:p>
            <a:pPr lvl="0" algn="ctr"/>
            <a:r>
              <a:rPr lang="es-ES" sz="1800" dirty="0" smtClean="0">
                <a:solidFill>
                  <a:schemeClr val="bg1"/>
                </a:solidFill>
              </a:rPr>
              <a:t>A el ingeniero </a:t>
            </a:r>
            <a:r>
              <a:rPr lang="en-US" sz="1800" dirty="0" err="1" smtClean="0">
                <a:solidFill>
                  <a:schemeClr val="bg1"/>
                </a:solidFill>
              </a:rPr>
              <a:t>Jhonny</a:t>
            </a:r>
            <a:r>
              <a:rPr lang="en-US" sz="1800" dirty="0" smtClean="0">
                <a:solidFill>
                  <a:schemeClr val="bg1"/>
                </a:solidFill>
              </a:rPr>
              <a:t> </a:t>
            </a:r>
            <a:r>
              <a:rPr lang="en-US" sz="1800" dirty="0">
                <a:solidFill>
                  <a:schemeClr val="bg1"/>
                </a:solidFill>
              </a:rPr>
              <a:t>Henry </a:t>
            </a:r>
            <a:r>
              <a:rPr lang="en-US" sz="1800" dirty="0" err="1">
                <a:solidFill>
                  <a:schemeClr val="bg1"/>
                </a:solidFill>
              </a:rPr>
              <a:t>Piñán</a:t>
            </a:r>
            <a:r>
              <a:rPr lang="en-US" sz="1800" dirty="0">
                <a:solidFill>
                  <a:schemeClr val="bg1"/>
                </a:solidFill>
              </a:rPr>
              <a:t> </a:t>
            </a:r>
            <a:r>
              <a:rPr lang="en-US" sz="1800" dirty="0" err="1" smtClean="0">
                <a:solidFill>
                  <a:schemeClr val="bg1"/>
                </a:solidFill>
              </a:rPr>
              <a:t>García</a:t>
            </a:r>
            <a:r>
              <a:rPr lang="en-US" sz="1800" dirty="0" smtClean="0">
                <a:solidFill>
                  <a:schemeClr val="bg1"/>
                </a:solidFill>
              </a:rPr>
              <a:t>, gracias </a:t>
            </a:r>
            <a:r>
              <a:rPr lang="en-US" sz="1800" dirty="0" err="1" smtClean="0">
                <a:solidFill>
                  <a:schemeClr val="bg1"/>
                </a:solidFill>
              </a:rPr>
              <a:t>por</a:t>
            </a:r>
            <a:r>
              <a:rPr lang="en-US" sz="1800" dirty="0" smtClean="0">
                <a:solidFill>
                  <a:schemeClr val="bg1"/>
                </a:solidFill>
              </a:rPr>
              <a:t> </a:t>
            </a:r>
            <a:r>
              <a:rPr lang="en-US" sz="1800" dirty="0" err="1" smtClean="0">
                <a:solidFill>
                  <a:schemeClr val="bg1"/>
                </a:solidFill>
              </a:rPr>
              <a:t>su</a:t>
            </a:r>
            <a:r>
              <a:rPr lang="en-US" sz="1800" dirty="0" smtClean="0">
                <a:solidFill>
                  <a:schemeClr val="bg1"/>
                </a:solidFill>
              </a:rPr>
              <a:t> </a:t>
            </a:r>
            <a:r>
              <a:rPr lang="en-US" sz="1800" dirty="0" err="1" smtClean="0">
                <a:solidFill>
                  <a:schemeClr val="bg1"/>
                </a:solidFill>
              </a:rPr>
              <a:t>tiempo</a:t>
            </a:r>
            <a:r>
              <a:rPr lang="en-US" sz="1800" dirty="0" smtClean="0">
                <a:solidFill>
                  <a:schemeClr val="bg1"/>
                </a:solidFill>
              </a:rPr>
              <a:t> </a:t>
            </a:r>
            <a:r>
              <a:rPr lang="en-US" sz="1800" dirty="0" err="1" smtClean="0">
                <a:solidFill>
                  <a:schemeClr val="bg1"/>
                </a:solidFill>
              </a:rPr>
              <a:t>por</a:t>
            </a:r>
            <a:r>
              <a:rPr lang="en-US" sz="1800" dirty="0" smtClean="0">
                <a:solidFill>
                  <a:schemeClr val="bg1"/>
                </a:solidFill>
              </a:rPr>
              <a:t> el </a:t>
            </a:r>
            <a:r>
              <a:rPr lang="en-US" sz="1800" dirty="0" err="1" smtClean="0">
                <a:solidFill>
                  <a:schemeClr val="bg1"/>
                </a:solidFill>
              </a:rPr>
              <a:t>apoyo</a:t>
            </a:r>
            <a:r>
              <a:rPr lang="en-US" sz="1800" dirty="0" smtClean="0">
                <a:solidFill>
                  <a:schemeClr val="bg1"/>
                </a:solidFill>
              </a:rPr>
              <a:t>  y el </a:t>
            </a:r>
            <a:r>
              <a:rPr lang="en-US" sz="1800" dirty="0" err="1" smtClean="0">
                <a:solidFill>
                  <a:schemeClr val="bg1"/>
                </a:solidFill>
              </a:rPr>
              <a:t>conocimiento</a:t>
            </a:r>
            <a:r>
              <a:rPr lang="en-US" sz="1800" dirty="0" smtClean="0">
                <a:solidFill>
                  <a:schemeClr val="bg1"/>
                </a:solidFill>
              </a:rPr>
              <a:t> que </a:t>
            </a:r>
            <a:r>
              <a:rPr lang="en-US" sz="1800" dirty="0" err="1" smtClean="0">
                <a:solidFill>
                  <a:schemeClr val="bg1"/>
                </a:solidFill>
              </a:rPr>
              <a:t>nos</a:t>
            </a:r>
            <a:r>
              <a:rPr lang="en-US" sz="1800" dirty="0" smtClean="0">
                <a:solidFill>
                  <a:schemeClr val="bg1"/>
                </a:solidFill>
              </a:rPr>
              <a:t> </a:t>
            </a:r>
            <a:r>
              <a:rPr lang="en-US" sz="1800" dirty="0" err="1" smtClean="0">
                <a:solidFill>
                  <a:schemeClr val="bg1"/>
                </a:solidFill>
              </a:rPr>
              <a:t>transmitio</a:t>
            </a:r>
            <a:r>
              <a:rPr lang="en-US" sz="1800" dirty="0" smtClean="0">
                <a:solidFill>
                  <a:schemeClr val="bg1"/>
                </a:solidFill>
              </a:rPr>
              <a:t> </a:t>
            </a:r>
            <a:r>
              <a:rPr lang="en-US" sz="1800" dirty="0" err="1" smtClean="0">
                <a:solidFill>
                  <a:schemeClr val="bg1"/>
                </a:solidFill>
              </a:rPr>
              <a:t>en</a:t>
            </a:r>
            <a:r>
              <a:rPr lang="en-US" sz="1800" dirty="0" smtClean="0">
                <a:solidFill>
                  <a:schemeClr val="bg1"/>
                </a:solidFill>
              </a:rPr>
              <a:t> </a:t>
            </a:r>
            <a:r>
              <a:rPr lang="en-US" sz="1800" dirty="0" err="1" smtClean="0">
                <a:solidFill>
                  <a:schemeClr val="bg1"/>
                </a:solidFill>
              </a:rPr>
              <a:t>todo</a:t>
            </a:r>
            <a:r>
              <a:rPr lang="en-US" sz="1800" dirty="0" smtClean="0">
                <a:solidFill>
                  <a:schemeClr val="bg1"/>
                </a:solidFill>
              </a:rPr>
              <a:t> </a:t>
            </a:r>
            <a:r>
              <a:rPr lang="en-US" sz="1800" dirty="0" err="1" smtClean="0">
                <a:solidFill>
                  <a:schemeClr val="bg1"/>
                </a:solidFill>
              </a:rPr>
              <a:t>este</a:t>
            </a:r>
            <a:r>
              <a:rPr lang="en-US" sz="1800" dirty="0" smtClean="0">
                <a:solidFill>
                  <a:schemeClr val="bg1"/>
                </a:solidFill>
              </a:rPr>
              <a:t> </a:t>
            </a:r>
            <a:r>
              <a:rPr lang="en-US" sz="1800" dirty="0" err="1" smtClean="0">
                <a:solidFill>
                  <a:schemeClr val="bg1"/>
                </a:solidFill>
              </a:rPr>
              <a:t>ciclo</a:t>
            </a:r>
            <a:r>
              <a:rPr lang="en-US" sz="1800" dirty="0" smtClean="0">
                <a:solidFill>
                  <a:schemeClr val="bg1"/>
                </a:solidFill>
              </a:rPr>
              <a:t> </a:t>
            </a:r>
            <a:r>
              <a:rPr lang="en-US" sz="1800" dirty="0" err="1" smtClean="0">
                <a:solidFill>
                  <a:schemeClr val="bg1"/>
                </a:solidFill>
              </a:rPr>
              <a:t>universitario</a:t>
            </a:r>
            <a:r>
              <a:rPr lang="en-US" sz="1800" dirty="0" smtClean="0">
                <a:solidFill>
                  <a:schemeClr val="bg1"/>
                </a:solidFill>
              </a:rPr>
              <a:t>, gracias a </a:t>
            </a:r>
            <a:r>
              <a:rPr lang="en-US" sz="1800" dirty="0" err="1" smtClean="0">
                <a:solidFill>
                  <a:schemeClr val="bg1"/>
                </a:solidFill>
              </a:rPr>
              <a:t>usted</a:t>
            </a:r>
            <a:r>
              <a:rPr lang="en-US" sz="1800" dirty="0" smtClean="0">
                <a:solidFill>
                  <a:schemeClr val="bg1"/>
                </a:solidFill>
              </a:rPr>
              <a:t> </a:t>
            </a:r>
            <a:r>
              <a:rPr lang="en-US" sz="1800" dirty="0" err="1" smtClean="0">
                <a:solidFill>
                  <a:schemeClr val="bg1"/>
                </a:solidFill>
              </a:rPr>
              <a:t>culminados</a:t>
            </a:r>
            <a:r>
              <a:rPr lang="en-US" sz="1800" dirty="0" smtClean="0">
                <a:solidFill>
                  <a:schemeClr val="bg1"/>
                </a:solidFill>
              </a:rPr>
              <a:t> </a:t>
            </a:r>
            <a:r>
              <a:rPr lang="en-US" sz="1800" dirty="0" err="1" smtClean="0">
                <a:solidFill>
                  <a:schemeClr val="bg1"/>
                </a:solidFill>
              </a:rPr>
              <a:t>este</a:t>
            </a:r>
            <a:r>
              <a:rPr lang="en-US" sz="1800" dirty="0" smtClean="0">
                <a:solidFill>
                  <a:schemeClr val="bg1"/>
                </a:solidFill>
              </a:rPr>
              <a:t> </a:t>
            </a:r>
            <a:r>
              <a:rPr lang="en-US" sz="1800" dirty="0" err="1" smtClean="0">
                <a:solidFill>
                  <a:schemeClr val="bg1"/>
                </a:solidFill>
              </a:rPr>
              <a:t>proyecto</a:t>
            </a:r>
            <a:r>
              <a:rPr lang="en-US" sz="1800" dirty="0" smtClean="0">
                <a:solidFill>
                  <a:schemeClr val="bg1"/>
                </a:solidFill>
              </a:rPr>
              <a:t>.</a:t>
            </a:r>
            <a:endParaRPr lang="en-US" sz="1800" dirty="0">
              <a:solidFill>
                <a:schemeClr val="bg1"/>
              </a:solidFill>
            </a:endParaRPr>
          </a:p>
          <a:p>
            <a:r>
              <a:rPr lang="es-ES" dirty="0" smtClean="0"/>
              <a:t> </a:t>
            </a:r>
            <a:endParaRPr lang="en-US"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1378" t="41610" r="22536" b="13043"/>
          <a:stretch/>
        </p:blipFill>
        <p:spPr>
          <a:xfrm>
            <a:off x="344557" y="821635"/>
            <a:ext cx="7189304" cy="3730487"/>
          </a:xfrm>
          <a:prstGeom prst="rect">
            <a:avLst/>
          </a:prstGeom>
        </p:spPr>
      </p:pic>
    </p:spTree>
    <p:extLst>
      <p:ext uri="{BB962C8B-B14F-4D97-AF65-F5344CB8AC3E}">
        <p14:creationId xmlns:p14="http://schemas.microsoft.com/office/powerpoint/2010/main" val="7948041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
        <p:nvSpPr>
          <p:cNvPr id="2" name="Título 1"/>
          <p:cNvSpPr>
            <a:spLocks noGrp="1"/>
          </p:cNvSpPr>
          <p:nvPr>
            <p:ph type="title"/>
          </p:nvPr>
        </p:nvSpPr>
        <p:spPr/>
        <p:txBody>
          <a:bodyPr/>
          <a:lstStyle/>
          <a:p>
            <a:r>
              <a:rPr lang="es-ES" dirty="0" smtClean="0"/>
              <a:t>TABLERO.JS</a:t>
            </a:r>
            <a:endParaRPr lang="en-US" dirty="0"/>
          </a:p>
        </p:txBody>
      </p: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11161" t="4896" r="42028" b="28502"/>
          <a:stretch/>
        </p:blipFill>
        <p:spPr>
          <a:xfrm>
            <a:off x="549122" y="1053548"/>
            <a:ext cx="5891436" cy="3988904"/>
          </a:xfrm>
          <a:prstGeom prst="rect">
            <a:avLst/>
          </a:prstGeom>
        </p:spPr>
      </p:pic>
    </p:spTree>
    <p:extLst>
      <p:ext uri="{BB962C8B-B14F-4D97-AF65-F5344CB8AC3E}">
        <p14:creationId xmlns:p14="http://schemas.microsoft.com/office/powerpoint/2010/main" val="30792839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4" name="Imagen 3"/>
          <p:cNvPicPr>
            <a:picLocks noChangeAspect="1"/>
          </p:cNvPicPr>
          <p:nvPr/>
        </p:nvPicPr>
        <p:blipFill rotWithShape="1">
          <a:blip r:embed="rId3">
            <a:extLst>
              <a:ext uri="{28A0092B-C50C-407E-A947-70E740481C1C}">
                <a14:useLocalDpi xmlns:a14="http://schemas.microsoft.com/office/drawing/2010/main" val="0"/>
              </a:ext>
            </a:extLst>
          </a:blip>
          <a:srcRect l="11450" t="5410" r="50652" b="23736"/>
          <a:stretch/>
        </p:blipFill>
        <p:spPr>
          <a:xfrm>
            <a:off x="397565" y="523461"/>
            <a:ext cx="5936974" cy="4412974"/>
          </a:xfrm>
          <a:prstGeom prst="rect">
            <a:avLst/>
          </a:prstGeom>
        </p:spPr>
      </p:pic>
    </p:spTree>
    <p:extLst>
      <p:ext uri="{BB962C8B-B14F-4D97-AF65-F5344CB8AC3E}">
        <p14:creationId xmlns:p14="http://schemas.microsoft.com/office/powerpoint/2010/main" val="188733552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2" name="Imagen 1"/>
          <p:cNvPicPr>
            <a:picLocks noChangeAspect="1"/>
          </p:cNvPicPr>
          <p:nvPr/>
        </p:nvPicPr>
        <p:blipFill rotWithShape="1">
          <a:blip r:embed="rId3">
            <a:extLst>
              <a:ext uri="{28A0092B-C50C-407E-A947-70E740481C1C}">
                <a14:useLocalDpi xmlns:a14="http://schemas.microsoft.com/office/drawing/2010/main" val="0"/>
              </a:ext>
            </a:extLst>
          </a:blip>
          <a:srcRect l="11812" t="5540" r="41667" b="49758"/>
          <a:stretch/>
        </p:blipFill>
        <p:spPr>
          <a:xfrm>
            <a:off x="443947" y="722244"/>
            <a:ext cx="6155635" cy="3823252"/>
          </a:xfrm>
          <a:prstGeom prst="rect">
            <a:avLst/>
          </a:prstGeom>
        </p:spPr>
      </p:pic>
    </p:spTree>
    <p:extLst>
      <p:ext uri="{BB962C8B-B14F-4D97-AF65-F5344CB8AC3E}">
        <p14:creationId xmlns:p14="http://schemas.microsoft.com/office/powerpoint/2010/main" val="28716469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l="11087" t="48825" r="43043" b="19227"/>
          <a:stretch/>
        </p:blipFill>
        <p:spPr>
          <a:xfrm>
            <a:off x="450574" y="921024"/>
            <a:ext cx="6804992" cy="3690732"/>
          </a:xfrm>
          <a:prstGeom prst="rect">
            <a:avLst/>
          </a:prstGeom>
        </p:spPr>
      </p:pic>
    </p:spTree>
    <p:extLst>
      <p:ext uri="{BB962C8B-B14F-4D97-AF65-F5344CB8AC3E}">
        <p14:creationId xmlns:p14="http://schemas.microsoft.com/office/powerpoint/2010/main" val="19927031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38500" y="445025"/>
            <a:ext cx="4629300" cy="94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dirty="0" smtClean="0">
                <a:solidFill>
                  <a:schemeClr val="accent1"/>
                </a:solidFill>
              </a:rPr>
              <a:t>FOOTER.CSS</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11883" t="5411" r="47102" b="21030"/>
          <a:stretch/>
        </p:blipFill>
        <p:spPr>
          <a:xfrm>
            <a:off x="834887" y="1099931"/>
            <a:ext cx="5194852" cy="3783495"/>
          </a:xfrm>
          <a:prstGeom prst="rect">
            <a:avLst/>
          </a:prstGeom>
        </p:spPr>
      </p:pic>
    </p:spTree>
    <p:extLst>
      <p:ext uri="{BB962C8B-B14F-4D97-AF65-F5344CB8AC3E}">
        <p14:creationId xmlns:p14="http://schemas.microsoft.com/office/powerpoint/2010/main" val="274556449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pic>
        <p:nvPicPr>
          <p:cNvPr id="3" name="Imagen 2"/>
          <p:cNvPicPr>
            <a:picLocks noChangeAspect="1"/>
          </p:cNvPicPr>
          <p:nvPr/>
        </p:nvPicPr>
        <p:blipFill rotWithShape="1">
          <a:blip r:embed="rId3">
            <a:extLst>
              <a:ext uri="{28A0092B-C50C-407E-A947-70E740481C1C}">
                <a14:useLocalDpi xmlns:a14="http://schemas.microsoft.com/office/drawing/2010/main" val="0"/>
              </a:ext>
            </a:extLst>
          </a:blip>
          <a:srcRect l="12246" t="38776" r="61377" b="16522"/>
          <a:stretch/>
        </p:blipFill>
        <p:spPr>
          <a:xfrm>
            <a:off x="841512" y="788504"/>
            <a:ext cx="5128591" cy="4101548"/>
          </a:xfrm>
          <a:prstGeom prst="rect">
            <a:avLst/>
          </a:prstGeom>
        </p:spPr>
      </p:pic>
    </p:spTree>
    <p:extLst>
      <p:ext uri="{BB962C8B-B14F-4D97-AF65-F5344CB8AC3E}">
        <p14:creationId xmlns:p14="http://schemas.microsoft.com/office/powerpoint/2010/main" val="322441019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905368" y="956889"/>
            <a:ext cx="5362910" cy="41866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s-ES" sz="3200" dirty="0" smtClean="0">
                <a:solidFill>
                  <a:schemeClr val="accent1"/>
                </a:solidFill>
              </a:rPr>
              <a:t>PARA EMPEZAR UN GRAN PROYECTO HACE FALTA VALENTÍA.PARA TERMINAR UN GRAN PROYECTO, HACE FALTA PERSEVERANCIA</a:t>
            </a:r>
            <a:endParaRPr sz="3200" dirty="0">
              <a:solidFill>
                <a:schemeClr val="accent1"/>
              </a:solidFill>
            </a:endParaRPr>
          </a:p>
        </p:txBody>
      </p:sp>
    </p:spTree>
    <p:extLst>
      <p:ext uri="{BB962C8B-B14F-4D97-AF65-F5344CB8AC3E}">
        <p14:creationId xmlns:p14="http://schemas.microsoft.com/office/powerpoint/2010/main" val="8423948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3" name="Título 2"/>
          <p:cNvSpPr>
            <a:spLocks noGrp="1"/>
          </p:cNvSpPr>
          <p:nvPr>
            <p:ph type="title"/>
          </p:nvPr>
        </p:nvSpPr>
        <p:spPr>
          <a:xfrm>
            <a:off x="3895191" y="3477150"/>
            <a:ext cx="3068700" cy="598800"/>
          </a:xfrm>
        </p:spPr>
        <p:txBody>
          <a:bodyPr/>
          <a:lstStyle/>
          <a:p>
            <a:r>
              <a:rPr lang="es-ES" dirty="0" smtClean="0"/>
              <a:t>Java script</a:t>
            </a:r>
            <a:endParaRPr lang="en-US" dirty="0"/>
          </a:p>
        </p:txBody>
      </p:sp>
      <p:sp>
        <p:nvSpPr>
          <p:cNvPr id="5" name="Título 4"/>
          <p:cNvSpPr>
            <a:spLocks noGrp="1"/>
          </p:cNvSpPr>
          <p:nvPr>
            <p:ph type="title" idx="2"/>
          </p:nvPr>
        </p:nvSpPr>
        <p:spPr>
          <a:xfrm>
            <a:off x="650705" y="3310800"/>
            <a:ext cx="2412900" cy="931500"/>
          </a:xfrm>
        </p:spPr>
        <p:txBody>
          <a:bodyPr/>
          <a:lstStyle/>
          <a:p>
            <a:r>
              <a:rPr lang="es-ES" dirty="0" smtClean="0"/>
              <a:t>01</a:t>
            </a:r>
            <a:endParaRPr lang="en-US"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26895985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560812" y="1034747"/>
            <a:ext cx="6323691" cy="3557132"/>
          </a:xfrm>
          <a:prstGeom prst="rect">
            <a:avLst/>
          </a:prstGeom>
        </p:spPr>
        <p:txBody>
          <a:bodyPr spcFirstLastPara="1" wrap="square" lIns="91425" tIns="91425" rIns="91425" bIns="91425" anchor="t" anchorCtr="0">
            <a:noAutofit/>
          </a:bodyPr>
          <a:lstStyle/>
          <a:p>
            <a:pPr lvl="0" algn="ctr"/>
            <a:r>
              <a:rPr lang="es-ES" sz="1800" dirty="0" err="1"/>
              <a:t>Javascript</a:t>
            </a:r>
            <a:r>
              <a:rPr lang="es-ES" sz="1800" dirty="0"/>
              <a:t> es un lenguaje de programación que permite llevar a cabo actividades tanto simples como complejas en páginas web. Es un sistema que goza de la peculiaridad de no necesitar compilación alguna, ya que son los propios navegadores los que se encargan de leer el código para asimilarlo y llevar a cabo las acciones que este indica. A día de hoy es el estándar cuando se quieren plantear mecanismos más complicados de lo habitual en una web.</a:t>
            </a:r>
            <a:endParaRPr sz="1800"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8591127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4153609" y="3188807"/>
            <a:ext cx="3068700" cy="59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4400" dirty="0" smtClean="0">
                <a:solidFill>
                  <a:schemeClr val="bg1"/>
                </a:solidFill>
              </a:rPr>
              <a:t>CCS</a:t>
            </a:r>
            <a:endParaRPr sz="4400" dirty="0">
              <a:solidFill>
                <a:schemeClr val="bg1"/>
              </a:solidFill>
            </a:endParaRPr>
          </a:p>
        </p:txBody>
      </p:sp>
      <p:sp>
        <p:nvSpPr>
          <p:cNvPr id="4" name="Título 3"/>
          <p:cNvSpPr>
            <a:spLocks noGrp="1"/>
          </p:cNvSpPr>
          <p:nvPr>
            <p:ph type="title" idx="2"/>
          </p:nvPr>
        </p:nvSpPr>
        <p:spPr>
          <a:xfrm>
            <a:off x="379035" y="3074239"/>
            <a:ext cx="2412900" cy="931500"/>
          </a:xfrm>
        </p:spPr>
        <p:txBody>
          <a:bodyPr/>
          <a:lstStyle/>
          <a:p>
            <a:r>
              <a:rPr lang="es-ES" dirty="0" smtClean="0"/>
              <a:t>02</a:t>
            </a:r>
            <a:endParaRPr lang="en-US"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39620481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554726" y="955233"/>
            <a:ext cx="4629300" cy="941400"/>
          </a:xfrm>
          <a:prstGeom prst="rect">
            <a:avLst/>
          </a:prstGeom>
        </p:spPr>
        <p:txBody>
          <a:bodyPr spcFirstLastPara="1" wrap="square" lIns="91425" tIns="91425" rIns="91425" bIns="91425" anchor="t" anchorCtr="0">
            <a:noAutofit/>
          </a:bodyPr>
          <a:lstStyle/>
          <a:p>
            <a:pPr lvl="0" algn="ctr"/>
            <a:r>
              <a:rPr lang="es-ES" dirty="0"/>
              <a:t>Con CSS puedes crear reglas para decirle a tu sitio web cómo quieres mostrar la información y puedes guardar los comandos para elementos de estilo (como fuentes, colores, tamaños, etc.) separados de los que configuran el contenido.</a:t>
            </a:r>
            <a:endParaRPr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599552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4418678" y="3377054"/>
            <a:ext cx="3068700" cy="59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4000" dirty="0" smtClean="0">
                <a:solidFill>
                  <a:schemeClr val="bg1"/>
                </a:solidFill>
              </a:rPr>
              <a:t>HTML</a:t>
            </a:r>
            <a:endParaRPr sz="4000" dirty="0">
              <a:solidFill>
                <a:schemeClr val="bg1"/>
              </a:solidFill>
            </a:endParaRPr>
          </a:p>
        </p:txBody>
      </p:sp>
      <p:sp>
        <p:nvSpPr>
          <p:cNvPr id="4" name="Título 3"/>
          <p:cNvSpPr>
            <a:spLocks noGrp="1"/>
          </p:cNvSpPr>
          <p:nvPr>
            <p:ph type="title" idx="2"/>
          </p:nvPr>
        </p:nvSpPr>
        <p:spPr/>
        <p:txBody>
          <a:bodyPr/>
          <a:lstStyle/>
          <a:p>
            <a:r>
              <a:rPr lang="es-ES" dirty="0" smtClean="0"/>
              <a:t>03</a:t>
            </a:r>
            <a:endParaRPr lang="en-US" dirty="0"/>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270744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44"/>
          <p:cNvSpPr txBox="1">
            <a:spLocks noGrp="1"/>
          </p:cNvSpPr>
          <p:nvPr>
            <p:ph type="title"/>
          </p:nvPr>
        </p:nvSpPr>
        <p:spPr>
          <a:xfrm>
            <a:off x="1124030" y="947530"/>
            <a:ext cx="5614700" cy="3061252"/>
          </a:xfrm>
          <a:prstGeom prst="rect">
            <a:avLst/>
          </a:prstGeom>
        </p:spPr>
        <p:txBody>
          <a:bodyPr spcFirstLastPara="1" wrap="square" lIns="91425" tIns="91425" rIns="91425" bIns="91425" anchor="t" anchorCtr="0">
            <a:noAutofit/>
          </a:bodyPr>
          <a:lstStyle/>
          <a:p>
            <a:pPr lvl="0" algn="ctr"/>
            <a:r>
              <a:rPr lang="es-ES" sz="1600" dirty="0"/>
              <a:t>Por sus siglas </a:t>
            </a:r>
            <a:r>
              <a:rPr lang="es-ES" sz="1600" dirty="0" err="1"/>
              <a:t>HyperText</a:t>
            </a:r>
            <a:r>
              <a:rPr lang="es-ES" sz="1600" dirty="0"/>
              <a:t> </a:t>
            </a:r>
            <a:r>
              <a:rPr lang="es-ES" sz="1600" dirty="0" err="1"/>
              <a:t>Markup</a:t>
            </a:r>
            <a:r>
              <a:rPr lang="es-ES" sz="1600" dirty="0"/>
              <a:t> </a:t>
            </a:r>
            <a:r>
              <a:rPr lang="es-ES" sz="1600" dirty="0" err="1"/>
              <a:t>Language</a:t>
            </a:r>
            <a:r>
              <a:rPr lang="es-ES" sz="1600" dirty="0"/>
              <a:t> o Lenguaje de Marcado de Hipertexto (HTML), es el lenguaje, en el que a través de diversos elementos, permite dar estructura a una página web para lograr la organización y visualización del contenido. Esto es, un conjunto de etiquetas que definen texto, imágenes, vídeos, etc. Actualmente HTML se encuentra su versión HTML5, de la cual hablaremos en este artículo.</a:t>
            </a:r>
            <a:endParaRPr sz="1600" dirty="0">
              <a:solidFill>
                <a:schemeClr val="accent1"/>
              </a:solidFill>
            </a:endParaRPr>
          </a:p>
        </p:txBody>
      </p:sp>
      <p:cxnSp>
        <p:nvCxnSpPr>
          <p:cNvPr id="216" name="Google Shape;216;p44"/>
          <p:cNvCxnSpPr/>
          <p:nvPr/>
        </p:nvCxnSpPr>
        <p:spPr>
          <a:xfrm>
            <a:off x="1026200" y="414022"/>
            <a:ext cx="2763000" cy="0"/>
          </a:xfrm>
          <a:prstGeom prst="straightConnector1">
            <a:avLst/>
          </a:prstGeom>
          <a:noFill/>
          <a:ln w="9525" cap="flat" cmpd="sng">
            <a:solidFill>
              <a:schemeClr val="accent1"/>
            </a:solidFill>
            <a:prstDash val="solid"/>
            <a:round/>
            <a:headEnd type="none" w="med" len="med"/>
            <a:tailEnd type="none" w="med" len="med"/>
          </a:ln>
          <a:effectLst>
            <a:outerShdw blurRad="57150" dist="19050" dir="5400000" algn="bl" rotWithShape="0">
              <a:srgbClr val="FFFFFF">
                <a:alpha val="50000"/>
              </a:srgbClr>
            </a:outerShdw>
          </a:effectLst>
        </p:spPr>
      </p:cxnSp>
    </p:spTree>
    <p:extLst>
      <p:ext uri="{BB962C8B-B14F-4D97-AF65-F5344CB8AC3E}">
        <p14:creationId xmlns:p14="http://schemas.microsoft.com/office/powerpoint/2010/main" val="414567166"/>
      </p:ext>
    </p:extLst>
  </p:cSld>
  <p:clrMapOvr>
    <a:masterClrMapping/>
  </p:clrMapOvr>
  <p:timing>
    <p:tnLst>
      <p:par>
        <p:cTn id="1" dur="indefinite" restart="never" nodeType="tmRoot"/>
      </p:par>
    </p:tnLst>
  </p:timing>
</p:sld>
</file>

<file path=ppt/theme/theme1.xml><?xml version="1.0" encoding="utf-8"?>
<a:theme xmlns:a="http://schemas.openxmlformats.org/drawingml/2006/main" name="Futuristic Background by Slidesgo">
  <a:themeElements>
    <a:clrScheme name="Simple Light">
      <a:dk1>
        <a:srgbClr val="3EDDDD"/>
      </a:dk1>
      <a:lt1>
        <a:srgbClr val="FFFFFF"/>
      </a:lt1>
      <a:dk2>
        <a:srgbClr val="C6FCFF"/>
      </a:dk2>
      <a:lt2>
        <a:srgbClr val="6BECF3"/>
      </a:lt2>
      <a:accent1>
        <a:srgbClr val="22DEEE"/>
      </a:accent1>
      <a:accent2>
        <a:srgbClr val="C6FCFF"/>
      </a:accent2>
      <a:accent3>
        <a:srgbClr val="81EBEB"/>
      </a:accent3>
      <a:accent4>
        <a:srgbClr val="038B99"/>
      </a:accent4>
      <a:accent5>
        <a:srgbClr val="40B6B6"/>
      </a:accent5>
      <a:accent6>
        <a:srgbClr val="098188"/>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452</TotalTime>
  <Words>1016</Words>
  <Application>Microsoft Office PowerPoint</Application>
  <PresentationFormat>Presentación en pantalla (16:9)</PresentationFormat>
  <Paragraphs>72</Paragraphs>
  <Slides>37</Slides>
  <Notes>37</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37</vt:i4>
      </vt:variant>
    </vt:vector>
  </HeadingPairs>
  <TitlesOfParts>
    <vt:vector size="42" baseType="lpstr">
      <vt:lpstr>Montserrat ExtraLight</vt:lpstr>
      <vt:lpstr>Arial</vt:lpstr>
      <vt:lpstr>Montserrat</vt:lpstr>
      <vt:lpstr>Montserrat ExtraBold</vt:lpstr>
      <vt:lpstr>Futuristic Background by Slidesgo</vt:lpstr>
      <vt:lpstr>UNIVERSIDAD NACIONAL HERMILIO VALDIZÁN</vt:lpstr>
      <vt:lpstr>INTRODUCCIÓN</vt:lpstr>
      <vt:lpstr>DEDICATORIA</vt:lpstr>
      <vt:lpstr>Java script</vt:lpstr>
      <vt:lpstr>Javascript es un lenguaje de programación que permite llevar a cabo actividades tanto simples como complejas en páginas web. Es un sistema que goza de la peculiaridad de no necesitar compilación alguna, ya que son los propios navegadores los que se encargan de leer el código para asimilarlo y llevar a cabo las acciones que este indica. A día de hoy es el estándar cuando se quieren plantear mecanismos más complicados de lo habitual en una web.</vt:lpstr>
      <vt:lpstr>CCS</vt:lpstr>
      <vt:lpstr>Con CSS puedes crear reglas para decirle a tu sitio web cómo quieres mostrar la información y puedes guardar los comandos para elementos de estilo (como fuentes, colores, tamaños, etc.) separados de los que configuran el contenido.</vt:lpstr>
      <vt:lpstr>HTML</vt:lpstr>
      <vt:lpstr>Por sus siglas HyperText Markup Language o Lenguaje de Marcado de Hipertexto (HTML), es el lenguaje, en el que a través de diversos elementos, permite dar estructura a una página web para lograr la organización y visualización del contenido. Esto es, un conjunto de etiquetas que definen texto, imágenes, vídeos, etc. Actualmente HTML se encuentra su versión HTML5, de la cual hablaremos en este artículo.</vt:lpstr>
      <vt:lpstr>PLANTEAMIENTO DEL PROBLEMA  </vt:lpstr>
      <vt:lpstr>LISTADO DE ETIQUETAS DE HTML5 QUE MÁS  SE UTILIZO EN EL PROYECTO</vt:lpstr>
      <vt:lpstr>•&lt;button&gt;    Es el elemento crea botones marcadores. representa un elemento cliqueable de tipo botón que puede ser utilizado en formularios o en cualquier parte de la página que necesite un botón estándar y simple de aplicar.</vt:lpstr>
      <vt:lpstr>LISTADO DE CODIGOS JAVASCRIPT QUE MÁS SE UTILIZO </vt:lpstr>
      <vt:lpstr>LISTADO DE CODIGOS EN CSS QUE MÁS SE UTILIZO.</vt:lpstr>
      <vt:lpstr>INDEX.HTML</vt:lpstr>
      <vt:lpstr>Presentación de PowerPoint</vt:lpstr>
      <vt:lpstr>Presentación de PowerPoint</vt:lpstr>
      <vt:lpstr>Presentación de PowerPoint</vt:lpstr>
      <vt:lpstr>Presentación de PowerPoint</vt:lpstr>
      <vt:lpstr>Presentación de PowerPoint</vt:lpstr>
      <vt:lpstr>SLIDER.CSS</vt:lpstr>
      <vt:lpstr>Presentación de PowerPoint</vt:lpstr>
      <vt:lpstr>SLIDER.JS</vt:lpstr>
      <vt:lpstr>CONTENEDORES.CSS</vt:lpstr>
      <vt:lpstr>Presentación de PowerPoint</vt:lpstr>
      <vt:lpstr>Presentación de PowerPoint</vt:lpstr>
      <vt:lpstr>TABLA.HTML</vt:lpstr>
      <vt:lpstr>Presentación de PowerPoint</vt:lpstr>
      <vt:lpstr>Presentación de PowerPoint</vt:lpstr>
      <vt:lpstr>Presentación de PowerPoint</vt:lpstr>
      <vt:lpstr>TABLERO.JS</vt:lpstr>
      <vt:lpstr>Presentación de PowerPoint</vt:lpstr>
      <vt:lpstr>Presentación de PowerPoint</vt:lpstr>
      <vt:lpstr>Presentación de PowerPoint</vt:lpstr>
      <vt:lpstr>FOOTER.CSS</vt:lpstr>
      <vt:lpstr>Presentación de PowerPoint</vt:lpstr>
      <vt:lpstr>PARA EMPEZAR UN GRAN PROYECTO HACE FALTA VALENTÍA.PARA TERMINAR UN GRAN PROYECTO, HACE FALTA PERSEVERANCIA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UNIVERSIDAD NACIONAL HERMILIO VALDIZÁN</dc:title>
  <dc:creator>admin</dc:creator>
  <cp:lastModifiedBy>user</cp:lastModifiedBy>
  <cp:revision>29</cp:revision>
  <dcterms:modified xsi:type="dcterms:W3CDTF">2021-08-30T05:17:11Z</dcterms:modified>
</cp:coreProperties>
</file>